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1"/>
  </p:notesMasterIdLst>
  <p:handoutMasterIdLst>
    <p:handoutMasterId r:id="rId12"/>
  </p:handoutMasterIdLst>
  <p:sldIdLst>
    <p:sldId id="747" r:id="rId2"/>
    <p:sldId id="821" r:id="rId3"/>
    <p:sldId id="823" r:id="rId4"/>
    <p:sldId id="825" r:id="rId5"/>
    <p:sldId id="827" r:id="rId6"/>
    <p:sldId id="762" r:id="rId7"/>
    <p:sldId id="826" r:id="rId8"/>
    <p:sldId id="828" r:id="rId9"/>
    <p:sldId id="712" r:id="rId10"/>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0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0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0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000" kern="1200">
        <a:solidFill>
          <a:schemeClr val="tx1"/>
        </a:solidFill>
        <a:latin typeface="Arial" charset="0"/>
        <a:ea typeface="ＭＳ Ｐゴシック" pitchFamily="34" charset="-128"/>
        <a:cs typeface="Arial" charset="0"/>
      </a:defRPr>
    </a:lvl5pPr>
    <a:lvl6pPr marL="2286000" algn="l" defTabSz="914400" rtl="0" eaLnBrk="1" latinLnBrk="0" hangingPunct="1">
      <a:defRPr sz="2000" kern="1200">
        <a:solidFill>
          <a:schemeClr val="tx1"/>
        </a:solidFill>
        <a:latin typeface="Arial" charset="0"/>
        <a:ea typeface="ＭＳ Ｐゴシック" pitchFamily="34" charset="-128"/>
        <a:cs typeface="Arial" charset="0"/>
      </a:defRPr>
    </a:lvl6pPr>
    <a:lvl7pPr marL="2743200" algn="l" defTabSz="914400" rtl="0" eaLnBrk="1" latinLnBrk="0" hangingPunct="1">
      <a:defRPr sz="2000" kern="1200">
        <a:solidFill>
          <a:schemeClr val="tx1"/>
        </a:solidFill>
        <a:latin typeface="Arial" charset="0"/>
        <a:ea typeface="ＭＳ Ｐゴシック" pitchFamily="34" charset="-128"/>
        <a:cs typeface="Arial" charset="0"/>
      </a:defRPr>
    </a:lvl7pPr>
    <a:lvl8pPr marL="3200400" algn="l" defTabSz="914400" rtl="0" eaLnBrk="1" latinLnBrk="0" hangingPunct="1">
      <a:defRPr sz="2000" kern="1200">
        <a:solidFill>
          <a:schemeClr val="tx1"/>
        </a:solidFill>
        <a:latin typeface="Arial" charset="0"/>
        <a:ea typeface="ＭＳ Ｐゴシック" pitchFamily="34" charset="-128"/>
        <a:cs typeface="Arial" charset="0"/>
      </a:defRPr>
    </a:lvl8pPr>
    <a:lvl9pPr marL="3657600" algn="l" defTabSz="914400" rtl="0" eaLnBrk="1" latinLnBrk="0" hangingPunct="1">
      <a:defRPr sz="20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cGuffin" initials="M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E34"/>
    <a:srgbClr val="555A29"/>
    <a:srgbClr val="E4701D"/>
    <a:srgbClr val="737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523" autoAdjust="0"/>
  </p:normalViewPr>
  <p:slideViewPr>
    <p:cSldViewPr>
      <p:cViewPr varScale="1">
        <p:scale>
          <a:sx n="79" d="100"/>
          <a:sy n="79" d="100"/>
        </p:scale>
        <p:origin x="9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86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defTabSz="966621" eaLnBrk="0" hangingPunct="0">
              <a:defRPr sz="1300">
                <a:ea typeface="ＭＳ Ｐゴシック" pitchFamily="1" charset="-128"/>
                <a:cs typeface="+mn-cs"/>
              </a:defRPr>
            </a:lvl1pPr>
          </a:lstStyle>
          <a:p>
            <a:pPr>
              <a:defRPr/>
            </a:pPr>
            <a:endParaRPr lang="en-US" dirty="0"/>
          </a:p>
        </p:txBody>
      </p:sp>
      <p:sp>
        <p:nvSpPr>
          <p:cNvPr id="16387" name="Rectangle 3"/>
          <p:cNvSpPr>
            <a:spLocks noGrp="1" noChangeArrowheads="1"/>
          </p:cNvSpPr>
          <p:nvPr>
            <p:ph type="dt" sz="quarter" idx="1"/>
          </p:nvPr>
        </p:nvSpPr>
        <p:spPr bwMode="auto">
          <a:xfrm>
            <a:off x="4144618"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algn="r" defTabSz="966621" eaLnBrk="0" hangingPunct="0">
              <a:defRPr sz="1300">
                <a:ea typeface="ＭＳ Ｐゴシック" pitchFamily="1" charset="-128"/>
                <a:cs typeface="+mn-cs"/>
              </a:defRPr>
            </a:lvl1pPr>
          </a:lstStyle>
          <a:p>
            <a:pPr>
              <a:defRPr/>
            </a:pPr>
            <a:endParaRPr lang="en-US" dirty="0"/>
          </a:p>
        </p:txBody>
      </p:sp>
      <p:sp>
        <p:nvSpPr>
          <p:cNvPr id="16388"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defTabSz="966621" eaLnBrk="0" hangingPunct="0">
              <a:defRPr sz="1300">
                <a:ea typeface="ＭＳ Ｐゴシック" pitchFamily="1" charset="-128"/>
                <a:cs typeface="+mn-cs"/>
              </a:defRPr>
            </a:lvl1pPr>
          </a:lstStyle>
          <a:p>
            <a:pPr>
              <a:defRPr/>
            </a:pPr>
            <a:endParaRPr lang="en-US" dirty="0"/>
          </a:p>
        </p:txBody>
      </p:sp>
      <p:sp>
        <p:nvSpPr>
          <p:cNvPr id="16389"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algn="r" defTabSz="966621" eaLnBrk="0" hangingPunct="0">
              <a:defRPr sz="1300">
                <a:ea typeface="ＭＳ Ｐゴシック" pitchFamily="1" charset="-128"/>
                <a:cs typeface="+mn-cs"/>
              </a:defRPr>
            </a:lvl1pPr>
          </a:lstStyle>
          <a:p>
            <a:pPr>
              <a:defRPr/>
            </a:pPr>
            <a:fld id="{B77E5411-57AB-449C-A033-DF88B5C35833}" type="slidenum">
              <a:rPr lang="en-US"/>
              <a:pPr>
                <a:defRPr/>
              </a:pPr>
              <a:t>‹#›</a:t>
            </a:fld>
            <a:endParaRPr lang="en-US" dirty="0"/>
          </a:p>
        </p:txBody>
      </p:sp>
    </p:spTree>
    <p:extLst>
      <p:ext uri="{BB962C8B-B14F-4D97-AF65-F5344CB8AC3E}">
        <p14:creationId xmlns:p14="http://schemas.microsoft.com/office/powerpoint/2010/main" val="420325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defTabSz="966621" eaLnBrk="0" hangingPunct="0">
              <a:defRPr sz="1300">
                <a:ea typeface="ＭＳ Ｐゴシック" pitchFamily="1" charset="-128"/>
                <a:cs typeface="+mn-cs"/>
              </a:defRPr>
            </a:lvl1pPr>
          </a:lstStyle>
          <a:p>
            <a:pPr>
              <a:defRPr/>
            </a:pPr>
            <a:endParaRPr lang="en-US" dirty="0"/>
          </a:p>
        </p:txBody>
      </p:sp>
      <p:sp>
        <p:nvSpPr>
          <p:cNvPr id="10243" name="Rectangle 3"/>
          <p:cNvSpPr>
            <a:spLocks noGrp="1" noChangeArrowheads="1"/>
          </p:cNvSpPr>
          <p:nvPr>
            <p:ph type="dt" idx="1"/>
          </p:nvPr>
        </p:nvSpPr>
        <p:spPr bwMode="auto">
          <a:xfrm>
            <a:off x="4144618" y="0"/>
            <a:ext cx="3170583" cy="478748"/>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lvl1pPr algn="r" defTabSz="966621" eaLnBrk="0" hangingPunct="0">
              <a:defRPr sz="1300">
                <a:ea typeface="ＭＳ Ｐゴシック" pitchFamily="1"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74035" y="4561226"/>
            <a:ext cx="5367130" cy="4318573"/>
          </a:xfrm>
          <a:prstGeom prst="rect">
            <a:avLst/>
          </a:prstGeom>
          <a:noFill/>
          <a:ln w="9525">
            <a:noFill/>
            <a:miter lim="800000"/>
            <a:headEnd/>
            <a:tailEnd/>
          </a:ln>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defTabSz="966621" eaLnBrk="0" hangingPunct="0">
              <a:defRPr sz="1300">
                <a:ea typeface="ＭＳ Ｐゴシック" pitchFamily="1" charset="-128"/>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p:spPr>
        <p:txBody>
          <a:bodyPr vert="horz" wrap="square" lIns="96647" tIns="48324" rIns="96647" bIns="48324" numCol="1" anchor="b" anchorCtr="0" compatLnSpc="1">
            <a:prstTxWarp prst="textNoShape">
              <a:avLst/>
            </a:prstTxWarp>
          </a:bodyPr>
          <a:lstStyle>
            <a:lvl1pPr algn="r" defTabSz="966621" eaLnBrk="0" hangingPunct="0">
              <a:defRPr sz="1300">
                <a:ea typeface="ＭＳ Ｐゴシック" pitchFamily="1" charset="-128"/>
                <a:cs typeface="+mn-cs"/>
              </a:defRPr>
            </a:lvl1pPr>
          </a:lstStyle>
          <a:p>
            <a:pPr>
              <a:defRPr/>
            </a:pPr>
            <a:fld id="{B14BF587-A8F4-43C9-AC42-CED66E77F891}" type="slidenum">
              <a:rPr lang="en-US"/>
              <a:pPr>
                <a:defRPr/>
              </a:pPr>
              <a:t>‹#›</a:t>
            </a:fld>
            <a:endParaRPr lang="en-US" dirty="0"/>
          </a:p>
        </p:txBody>
      </p:sp>
    </p:spTree>
    <p:extLst>
      <p:ext uri="{BB962C8B-B14F-4D97-AF65-F5344CB8AC3E}">
        <p14:creationId xmlns:p14="http://schemas.microsoft.com/office/powerpoint/2010/main" val="2364638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p>
            <a:pPr>
              <a:defRPr/>
            </a:pPr>
            <a:fld id="{ED6393D6-CA0C-4F23-A8AC-992B7A77B5C0}" type="slidenum">
              <a:rPr lang="en-US" smtClean="0">
                <a:ea typeface="ＭＳ Ｐゴシック" pitchFamily="34" charset="-128"/>
              </a:rPr>
              <a:pPr>
                <a:defRPr/>
              </a:pPr>
              <a:t>0</a:t>
            </a:fld>
            <a:endParaRPr lang="en-US" dirty="0">
              <a:ea typeface="ＭＳ Ｐゴシック" pitchFamily="34"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332724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1</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43365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2</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53508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3</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168068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4</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170683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1202" eaLnBrk="0" hangingPunct="0">
              <a:defRPr sz="2100">
                <a:solidFill>
                  <a:schemeClr val="tx1"/>
                </a:solidFill>
                <a:latin typeface="Arial" panose="020B0604020202020204" pitchFamily="34" charset="0"/>
                <a:ea typeface="ＭＳ Ｐゴシック" panose="020B0600070205080204" pitchFamily="34" charset="-128"/>
              </a:defRPr>
            </a:lvl1pPr>
            <a:lvl2pPr marL="770662" indent="-296408" defTabSz="1001202" eaLnBrk="0" hangingPunct="0">
              <a:defRPr sz="2100">
                <a:solidFill>
                  <a:schemeClr val="tx1"/>
                </a:solidFill>
                <a:latin typeface="Arial" panose="020B0604020202020204" pitchFamily="34" charset="0"/>
                <a:ea typeface="ＭＳ Ｐゴシック" panose="020B0600070205080204" pitchFamily="34" charset="-128"/>
              </a:defRPr>
            </a:lvl2pPr>
            <a:lvl3pPr marL="1185634" indent="-237127" defTabSz="1001202" eaLnBrk="0" hangingPunct="0">
              <a:defRPr sz="2100">
                <a:solidFill>
                  <a:schemeClr val="tx1"/>
                </a:solidFill>
                <a:latin typeface="Arial" panose="020B0604020202020204" pitchFamily="34" charset="0"/>
                <a:ea typeface="ＭＳ Ｐゴシック" panose="020B0600070205080204" pitchFamily="34" charset="-128"/>
              </a:defRPr>
            </a:lvl3pPr>
            <a:lvl4pPr marL="1659887" indent="-237127" defTabSz="1001202" eaLnBrk="0" hangingPunct="0">
              <a:defRPr sz="2100">
                <a:solidFill>
                  <a:schemeClr val="tx1"/>
                </a:solidFill>
                <a:latin typeface="Arial" panose="020B0604020202020204" pitchFamily="34" charset="0"/>
                <a:ea typeface="ＭＳ Ｐゴシック" panose="020B0600070205080204" pitchFamily="34" charset="-128"/>
              </a:defRPr>
            </a:lvl4pPr>
            <a:lvl5pPr marL="2134141" indent="-237127" defTabSz="1001202" eaLnBrk="0" hangingPunct="0">
              <a:defRPr sz="2100">
                <a:solidFill>
                  <a:schemeClr val="tx1"/>
                </a:solidFill>
                <a:latin typeface="Arial" panose="020B0604020202020204" pitchFamily="34" charset="0"/>
                <a:ea typeface="ＭＳ Ｐゴシック" panose="020B0600070205080204" pitchFamily="34" charset="-128"/>
              </a:defRPr>
            </a:lvl5pPr>
            <a:lvl6pPr marL="2608395" indent="-237127" defTabSz="1001202"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3082648" indent="-237127" defTabSz="1001202"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556902" indent="-237127" defTabSz="1001202"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4031155" indent="-237127" defTabSz="1001202"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fld id="{A986ADD0-91DF-438C-94CA-0262361C4357}" type="slidenum">
              <a:rPr lang="en-US" altLang="en-US" sz="1300"/>
              <a:pPr/>
              <a:t>5</a:t>
            </a:fld>
            <a:endParaRPr lang="en-US" altLang="en-US" sz="1300" dirty="0"/>
          </a:p>
        </p:txBody>
      </p:sp>
      <p:sp>
        <p:nvSpPr>
          <p:cNvPr id="76803" name="Rectangle 2"/>
          <p:cNvSpPr>
            <a:spLocks noGrp="1" noRot="1" noChangeAspect="1" noChangeArrowheads="1" noTextEdit="1"/>
          </p:cNvSpPr>
          <p:nvPr>
            <p:ph type="sldImg"/>
          </p:nvPr>
        </p:nvSpPr>
        <p:spPr>
          <a:xfrm>
            <a:off x="1338263" y="742950"/>
            <a:ext cx="4956175" cy="3717925"/>
          </a:xfrm>
          <a:ln/>
        </p:spPr>
      </p:sp>
      <p:sp>
        <p:nvSpPr>
          <p:cNvPr id="76804" name="Rectangle 3"/>
          <p:cNvSpPr>
            <a:spLocks noGrp="1" noChangeArrowheads="1"/>
          </p:cNvSpPr>
          <p:nvPr>
            <p:ph type="body" idx="1"/>
          </p:nvPr>
        </p:nvSpPr>
        <p:spPr>
          <a:xfrm>
            <a:off x="763658" y="4710426"/>
            <a:ext cx="6105939" cy="4462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331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6</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3055943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7E4DEDD5-08ED-45AA-BF28-5FDF61F76B5F}" type="slidenum">
              <a:rPr lang="en-US" smtClean="0">
                <a:ea typeface="ＭＳ Ｐゴシック" pitchFamily="34" charset="-128"/>
              </a:rPr>
              <a:pPr>
                <a:defRPr/>
              </a:pPr>
              <a:t>7</a:t>
            </a:fld>
            <a:endParaRPr lang="en-US" dirty="0">
              <a:ea typeface="ＭＳ Ｐゴシック" pitchFamily="34" charset="-128"/>
            </a:endParaRPr>
          </a:p>
        </p:txBody>
      </p:sp>
      <p:sp>
        <p:nvSpPr>
          <p:cNvPr id="23554" name="Rectangle 2"/>
          <p:cNvSpPr>
            <a:spLocks noGrp="1" noRot="1" noChangeAspect="1" noChangeArrowheads="1" noTextEdit="1"/>
          </p:cNvSpPr>
          <p:nvPr>
            <p:ph type="sldImg"/>
          </p:nvPr>
        </p:nvSpPr>
        <p:spPr>
          <a:xfrm>
            <a:off x="1257300" y="719138"/>
            <a:ext cx="4800600" cy="3600450"/>
          </a:xfrm>
          <a:ln/>
        </p:spPr>
      </p:sp>
      <p:sp>
        <p:nvSpPr>
          <p:cNvPr id="23555" name="Rectangle 3"/>
          <p:cNvSpPr>
            <a:spLocks noGrp="1" noChangeArrowheads="1"/>
          </p:cNvSpPr>
          <p:nvPr>
            <p:ph type="body" idx="1"/>
          </p:nvPr>
        </p:nvSpPr>
        <p:spPr>
          <a:xfrm>
            <a:off x="732183" y="4561226"/>
            <a:ext cx="5850835" cy="4320213"/>
          </a:xfrm>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272255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p:txBody>
          <a:bodyPr/>
          <a:lstStyle/>
          <a:p>
            <a:pPr>
              <a:defRPr/>
            </a:pPr>
            <a:fld id="{4709D150-F813-4AF1-BA5E-9CBDB4659DDC}" type="slidenum">
              <a:rPr lang="en-US" smtClean="0">
                <a:ea typeface="ＭＳ Ｐゴシック" pitchFamily="34" charset="-128"/>
              </a:rPr>
              <a:pPr>
                <a:defRPr/>
              </a:pPr>
              <a:t>8</a:t>
            </a:fld>
            <a:endParaRPr lang="en-US" dirty="0">
              <a:ea typeface="ＭＳ Ｐゴシック" pitchFamily="34" charset="-128"/>
            </a:endParaRP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78744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hutterstock_1524844"/>
          <p:cNvPicPr>
            <a:picLocks noChangeAspect="1" noChangeArrowheads="1"/>
          </p:cNvPicPr>
          <p:nvPr userDrawn="1"/>
        </p:nvPicPr>
        <p:blipFill>
          <a:blip r:embed="rId2" cstate="print"/>
          <a:srcRect/>
          <a:stretch>
            <a:fillRect/>
          </a:stretch>
        </p:blipFill>
        <p:spPr bwMode="auto">
          <a:xfrm>
            <a:off x="0" y="4648200"/>
            <a:ext cx="9144000" cy="1727200"/>
          </a:xfrm>
          <a:prstGeom prst="rect">
            <a:avLst/>
          </a:prstGeom>
          <a:noFill/>
          <a:ln w="9525">
            <a:noFill/>
            <a:miter lim="800000"/>
            <a:headEnd/>
            <a:tailEnd/>
          </a:ln>
        </p:spPr>
      </p:pic>
      <p:sp>
        <p:nvSpPr>
          <p:cNvPr id="5" name="Rectangle 4"/>
          <p:cNvSpPr>
            <a:spLocks noChangeArrowheads="1"/>
          </p:cNvSpPr>
          <p:nvPr/>
        </p:nvSpPr>
        <p:spPr bwMode="auto">
          <a:xfrm>
            <a:off x="0" y="6172200"/>
            <a:ext cx="9144000" cy="685800"/>
          </a:xfrm>
          <a:prstGeom prst="rect">
            <a:avLst/>
          </a:prstGeom>
          <a:solidFill>
            <a:srgbClr val="737A36"/>
          </a:solidFill>
          <a:ln w="9525">
            <a:solidFill>
              <a:schemeClr val="tx1"/>
            </a:solidFill>
            <a:miter lim="800000"/>
            <a:headEnd/>
            <a:tailEnd/>
          </a:ln>
        </p:spPr>
        <p:txBody>
          <a:bodyPr wrap="none" anchor="ctr"/>
          <a:lstStyle/>
          <a:p>
            <a:pPr algn="ctr" eaLnBrk="0" hangingPunct="0">
              <a:defRPr/>
            </a:pPr>
            <a:endParaRPr lang="en-US" sz="2400" dirty="0">
              <a:solidFill>
                <a:srgbClr val="555A29"/>
              </a:solidFill>
              <a:ea typeface="ＭＳ Ｐゴシック" pitchFamily="1" charset="-128"/>
              <a:cs typeface="+mn-cs"/>
            </a:endParaRPr>
          </a:p>
        </p:txBody>
      </p:sp>
      <p:pic>
        <p:nvPicPr>
          <p:cNvPr id="6" name="Picture 6" descr="AHPA_logo_FIN"/>
          <p:cNvPicPr>
            <a:picLocks noChangeAspect="1" noChangeArrowheads="1"/>
          </p:cNvPicPr>
          <p:nvPr userDrawn="1"/>
        </p:nvPicPr>
        <p:blipFill>
          <a:blip r:embed="rId3" cstate="print"/>
          <a:srcRect/>
          <a:stretch>
            <a:fillRect/>
          </a:stretch>
        </p:blipFill>
        <p:spPr bwMode="auto">
          <a:xfrm>
            <a:off x="114300" y="152400"/>
            <a:ext cx="1865313" cy="576263"/>
          </a:xfrm>
          <a:prstGeom prst="rect">
            <a:avLst/>
          </a:prstGeom>
          <a:noFill/>
          <a:ln w="9525">
            <a:noFill/>
            <a:miter lim="800000"/>
            <a:headEnd/>
            <a:tailEnd/>
          </a:ln>
        </p:spPr>
      </p:pic>
      <p:sp>
        <p:nvSpPr>
          <p:cNvPr id="61443"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45" name="Rectangle 5"/>
          <p:cNvSpPr>
            <a:spLocks noGrp="1" noChangeArrowheads="1"/>
          </p:cNvSpPr>
          <p:nvPr>
            <p:ph type="subTitle" idx="1"/>
          </p:nvPr>
        </p:nvSpPr>
        <p:spPr>
          <a:xfrm>
            <a:off x="1371600" y="3886200"/>
            <a:ext cx="6400800" cy="1752600"/>
          </a:xfrm>
        </p:spPr>
        <p:txBody>
          <a:bodyPr/>
          <a:lstStyle>
            <a:lvl1pPr marL="0" indent="0">
              <a:defRPr/>
            </a:lvl1pPr>
          </a:lstStyle>
          <a:p>
            <a:r>
              <a:rPr lang="en-US"/>
              <a:t>Click to edit Master subtitle style</a:t>
            </a:r>
          </a:p>
        </p:txBody>
      </p:sp>
      <p:sp>
        <p:nvSpPr>
          <p:cNvPr id="7" name="Rectangle 7"/>
          <p:cNvSpPr>
            <a:spLocks noGrp="1" noChangeArrowheads="1"/>
          </p:cNvSpPr>
          <p:nvPr>
            <p:ph type="ftr" sz="quarter" idx="10"/>
          </p:nvPr>
        </p:nvSpPr>
        <p:spPr>
          <a:xfrm>
            <a:off x="3124200" y="6245225"/>
            <a:ext cx="2895600" cy="476250"/>
          </a:xfrm>
        </p:spPr>
        <p:txBody>
          <a:bodyPr/>
          <a:lstStyle>
            <a:lvl1pPr>
              <a:defRPr/>
            </a:lvl1pPr>
          </a:lstStyle>
          <a:p>
            <a:pPr>
              <a:defRPr/>
            </a:pPr>
            <a:r>
              <a:rPr lang="en-US" dirty="0"/>
              <a:t>Michael McGuffin</a:t>
            </a:r>
          </a:p>
        </p:txBody>
      </p:sp>
      <p:sp>
        <p:nvSpPr>
          <p:cNvPr id="8" name="Rectangle 8"/>
          <p:cNvSpPr>
            <a:spLocks noGrp="1" noChangeArrowheads="1"/>
          </p:cNvSpPr>
          <p:nvPr>
            <p:ph type="dt" sz="half" idx="11"/>
          </p:nvPr>
        </p:nvSpPr>
        <p:spPr>
          <a:xfrm>
            <a:off x="457200" y="6245225"/>
            <a:ext cx="2133600" cy="476250"/>
          </a:xfrm>
        </p:spPr>
        <p:txBody>
          <a:bodyPr/>
          <a:lstStyle>
            <a:lvl1pPr>
              <a:defRPr/>
            </a:lvl1pPr>
          </a:lstStyle>
          <a:p>
            <a:pPr>
              <a:defRPr/>
            </a:pPr>
            <a:r>
              <a:rPr lang="en-US" dirty="0"/>
              <a:t>October 3, 2017</a:t>
            </a:r>
          </a:p>
        </p:txBody>
      </p:sp>
      <p:sp>
        <p:nvSpPr>
          <p:cNvPr id="9" name="Rectangle 9"/>
          <p:cNvSpPr>
            <a:spLocks noGrp="1" noChangeArrowheads="1"/>
          </p:cNvSpPr>
          <p:nvPr>
            <p:ph type="sldNum" sz="quarter" idx="12"/>
          </p:nvPr>
        </p:nvSpPr>
        <p:spPr>
          <a:xfrm>
            <a:off x="6553200" y="6245225"/>
            <a:ext cx="2133600" cy="476250"/>
          </a:xfrm>
        </p:spPr>
        <p:txBody>
          <a:bodyPr/>
          <a:lstStyle>
            <a:lvl1pPr>
              <a:defRPr/>
            </a:lvl1pPr>
          </a:lstStyle>
          <a:p>
            <a:pPr>
              <a:defRPr/>
            </a:pPr>
            <a:fld id="{F935AF37-5FD2-47E9-A6A4-221079D2ECD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5"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6" name="Rectangle 30"/>
          <p:cNvSpPr>
            <a:spLocks noGrp="1" noChangeArrowheads="1"/>
          </p:cNvSpPr>
          <p:nvPr>
            <p:ph type="sldNum" sz="quarter" idx="12"/>
          </p:nvPr>
        </p:nvSpPr>
        <p:spPr>
          <a:ln/>
        </p:spPr>
        <p:txBody>
          <a:bodyPr/>
          <a:lstStyle>
            <a:lvl1pPr>
              <a:defRPr/>
            </a:lvl1pPr>
          </a:lstStyle>
          <a:p>
            <a:pPr>
              <a:defRPr/>
            </a:pPr>
            <a:fld id="{B8A3DADD-A29D-4BA6-A762-99F6109963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265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265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5"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6" name="Rectangle 30"/>
          <p:cNvSpPr>
            <a:spLocks noGrp="1" noChangeArrowheads="1"/>
          </p:cNvSpPr>
          <p:nvPr>
            <p:ph type="sldNum" sz="quarter" idx="12"/>
          </p:nvPr>
        </p:nvSpPr>
        <p:spPr>
          <a:ln/>
        </p:spPr>
        <p:txBody>
          <a:bodyPr/>
          <a:lstStyle>
            <a:lvl1pPr>
              <a:defRPr/>
            </a:lvl1pPr>
          </a:lstStyle>
          <a:p>
            <a:pPr>
              <a:defRPr/>
            </a:pPr>
            <a:fld id="{9B607303-9A0F-485E-8876-771A0B06647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5"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6" name="Rectangle 30"/>
          <p:cNvSpPr>
            <a:spLocks noGrp="1" noChangeArrowheads="1"/>
          </p:cNvSpPr>
          <p:nvPr>
            <p:ph type="sldNum" sz="quarter" idx="12"/>
          </p:nvPr>
        </p:nvSpPr>
        <p:spPr>
          <a:ln/>
        </p:spPr>
        <p:txBody>
          <a:bodyPr/>
          <a:lstStyle>
            <a:lvl1pPr>
              <a:defRPr/>
            </a:lvl1pPr>
          </a:lstStyle>
          <a:p>
            <a:pPr>
              <a:defRPr/>
            </a:pPr>
            <a:fld id="{9778FFB6-A894-4DBD-8E6A-D745777BE3F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5"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6" name="Rectangle 30"/>
          <p:cNvSpPr>
            <a:spLocks noGrp="1" noChangeArrowheads="1"/>
          </p:cNvSpPr>
          <p:nvPr>
            <p:ph type="sldNum" sz="quarter" idx="12"/>
          </p:nvPr>
        </p:nvSpPr>
        <p:spPr>
          <a:ln/>
        </p:spPr>
        <p:txBody>
          <a:bodyPr/>
          <a:lstStyle>
            <a:lvl1pPr>
              <a:defRPr/>
            </a:lvl1pPr>
          </a:lstStyle>
          <a:p>
            <a:pPr>
              <a:defRPr/>
            </a:pPr>
            <a:fld id="{21C0E698-73C1-4692-900F-776011F9AF9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342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342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6"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7" name="Rectangle 30"/>
          <p:cNvSpPr>
            <a:spLocks noGrp="1" noChangeArrowheads="1"/>
          </p:cNvSpPr>
          <p:nvPr>
            <p:ph type="sldNum" sz="quarter" idx="12"/>
          </p:nvPr>
        </p:nvSpPr>
        <p:spPr>
          <a:ln/>
        </p:spPr>
        <p:txBody>
          <a:bodyPr/>
          <a:lstStyle>
            <a:lvl1pPr>
              <a:defRPr/>
            </a:lvl1pPr>
          </a:lstStyle>
          <a:p>
            <a:pPr>
              <a:defRPr/>
            </a:pPr>
            <a:fld id="{C9EE6D9B-F5EA-4264-AF18-E0C331ED1B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8"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9" name="Rectangle 30"/>
          <p:cNvSpPr>
            <a:spLocks noGrp="1" noChangeArrowheads="1"/>
          </p:cNvSpPr>
          <p:nvPr>
            <p:ph type="sldNum" sz="quarter" idx="12"/>
          </p:nvPr>
        </p:nvSpPr>
        <p:spPr>
          <a:ln/>
        </p:spPr>
        <p:txBody>
          <a:bodyPr/>
          <a:lstStyle>
            <a:lvl1pPr>
              <a:defRPr/>
            </a:lvl1pPr>
          </a:lstStyle>
          <a:p>
            <a:pPr>
              <a:defRPr/>
            </a:pPr>
            <a:fld id="{A0D0BA36-E6CA-44B0-8CB0-9F136850DB6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4"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5" name="Rectangle 30"/>
          <p:cNvSpPr>
            <a:spLocks noGrp="1" noChangeArrowheads="1"/>
          </p:cNvSpPr>
          <p:nvPr>
            <p:ph type="sldNum" sz="quarter" idx="12"/>
          </p:nvPr>
        </p:nvSpPr>
        <p:spPr>
          <a:ln/>
        </p:spPr>
        <p:txBody>
          <a:bodyPr/>
          <a:lstStyle>
            <a:lvl1pPr>
              <a:defRPr/>
            </a:lvl1pPr>
          </a:lstStyle>
          <a:p>
            <a:pPr>
              <a:defRPr/>
            </a:pPr>
            <a:fld id="{3B2B0BCD-3357-464A-9F89-15113715B9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3"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4" name="Rectangle 30"/>
          <p:cNvSpPr>
            <a:spLocks noGrp="1" noChangeArrowheads="1"/>
          </p:cNvSpPr>
          <p:nvPr>
            <p:ph type="sldNum" sz="quarter" idx="12"/>
          </p:nvPr>
        </p:nvSpPr>
        <p:spPr>
          <a:ln/>
        </p:spPr>
        <p:txBody>
          <a:bodyPr/>
          <a:lstStyle>
            <a:lvl1pPr>
              <a:defRPr/>
            </a:lvl1pPr>
          </a:lstStyle>
          <a:p>
            <a:pPr>
              <a:defRPr/>
            </a:pPr>
            <a:fld id="{923C9955-6394-413C-80E6-A1981217C0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6"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7" name="Rectangle 30"/>
          <p:cNvSpPr>
            <a:spLocks noGrp="1" noChangeArrowheads="1"/>
          </p:cNvSpPr>
          <p:nvPr>
            <p:ph type="sldNum" sz="quarter" idx="12"/>
          </p:nvPr>
        </p:nvSpPr>
        <p:spPr>
          <a:ln/>
        </p:spPr>
        <p:txBody>
          <a:bodyPr/>
          <a:lstStyle>
            <a:lvl1pPr>
              <a:defRPr/>
            </a:lvl1pPr>
          </a:lstStyle>
          <a:p>
            <a:pPr>
              <a:defRPr/>
            </a:pPr>
            <a:fld id="{9BEB51A8-F718-420D-AE5C-436AB213B1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en-US" dirty="0"/>
              <a:t>Michael McGuffin</a:t>
            </a:r>
          </a:p>
        </p:txBody>
      </p:sp>
      <p:sp>
        <p:nvSpPr>
          <p:cNvPr id="6" name="Rectangle 29"/>
          <p:cNvSpPr>
            <a:spLocks noGrp="1" noChangeArrowheads="1"/>
          </p:cNvSpPr>
          <p:nvPr>
            <p:ph type="dt" sz="half" idx="11"/>
          </p:nvPr>
        </p:nvSpPr>
        <p:spPr>
          <a:ln/>
        </p:spPr>
        <p:txBody>
          <a:bodyPr/>
          <a:lstStyle>
            <a:lvl1pPr>
              <a:defRPr/>
            </a:lvl1pPr>
          </a:lstStyle>
          <a:p>
            <a:pPr>
              <a:defRPr/>
            </a:pPr>
            <a:r>
              <a:rPr lang="en-US" dirty="0"/>
              <a:t>October 3, 2017</a:t>
            </a:r>
          </a:p>
        </p:txBody>
      </p:sp>
      <p:sp>
        <p:nvSpPr>
          <p:cNvPr id="7" name="Rectangle 30"/>
          <p:cNvSpPr>
            <a:spLocks noGrp="1" noChangeArrowheads="1"/>
          </p:cNvSpPr>
          <p:nvPr>
            <p:ph type="sldNum" sz="quarter" idx="12"/>
          </p:nvPr>
        </p:nvSpPr>
        <p:spPr>
          <a:ln/>
        </p:spPr>
        <p:txBody>
          <a:bodyPr/>
          <a:lstStyle>
            <a:lvl1pPr>
              <a:defRPr/>
            </a:lvl1pPr>
          </a:lstStyle>
          <a:p>
            <a:pPr>
              <a:defRPr/>
            </a:pPr>
            <a:fld id="{D5D0B993-BCC1-4DA7-87E7-DE900223FB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9682" name="Picture 25" descr="shutterstock_1524844"/>
          <p:cNvPicPr>
            <a:picLocks noChangeAspect="1" noChangeArrowheads="1"/>
          </p:cNvPicPr>
          <p:nvPr userDrawn="1"/>
        </p:nvPicPr>
        <p:blipFill>
          <a:blip r:embed="rId13" cstate="print"/>
          <a:srcRect/>
          <a:stretch>
            <a:fillRect/>
          </a:stretch>
        </p:blipFill>
        <p:spPr bwMode="auto">
          <a:xfrm>
            <a:off x="0" y="4648200"/>
            <a:ext cx="9144000" cy="1727200"/>
          </a:xfrm>
          <a:prstGeom prst="rect">
            <a:avLst/>
          </a:prstGeom>
          <a:noFill/>
          <a:ln w="9525">
            <a:noFill/>
            <a:miter lim="800000"/>
            <a:headEnd/>
            <a:tailEnd/>
          </a:ln>
        </p:spPr>
      </p:pic>
      <p:sp>
        <p:nvSpPr>
          <p:cNvPr id="199683" name="Rectangle 2"/>
          <p:cNvSpPr>
            <a:spLocks noGrp="1" noChangeArrowheads="1"/>
          </p:cNvSpPr>
          <p:nvPr>
            <p:ph type="title"/>
          </p:nvPr>
        </p:nvSpPr>
        <p:spPr bwMode="auto">
          <a:xfrm>
            <a:off x="685800" y="1066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5" name="Rectangle 11"/>
          <p:cNvSpPr>
            <a:spLocks noChangeArrowheads="1"/>
          </p:cNvSpPr>
          <p:nvPr/>
        </p:nvSpPr>
        <p:spPr bwMode="auto">
          <a:xfrm>
            <a:off x="0" y="6172200"/>
            <a:ext cx="9144000" cy="685800"/>
          </a:xfrm>
          <a:prstGeom prst="rect">
            <a:avLst/>
          </a:prstGeom>
          <a:solidFill>
            <a:srgbClr val="737A36"/>
          </a:solidFill>
          <a:ln w="9525">
            <a:solidFill>
              <a:schemeClr val="tx1"/>
            </a:solidFill>
            <a:miter lim="800000"/>
            <a:headEnd/>
            <a:tailEnd/>
          </a:ln>
        </p:spPr>
        <p:txBody>
          <a:bodyPr wrap="none" anchor="ctr"/>
          <a:lstStyle/>
          <a:p>
            <a:pPr algn="ctr" eaLnBrk="0" hangingPunct="0">
              <a:defRPr/>
            </a:pPr>
            <a:endParaRPr lang="en-US" sz="2400" dirty="0">
              <a:solidFill>
                <a:srgbClr val="555A29"/>
              </a:solidFill>
              <a:ea typeface="ＭＳ Ｐゴシック" pitchFamily="1" charset="-128"/>
              <a:cs typeface="+mn-cs"/>
            </a:endParaRPr>
          </a:p>
        </p:txBody>
      </p:sp>
      <p:pic>
        <p:nvPicPr>
          <p:cNvPr id="199685" name="Picture 24" descr="AHPA_logo_FIN"/>
          <p:cNvPicPr>
            <a:picLocks noChangeAspect="1" noChangeArrowheads="1"/>
          </p:cNvPicPr>
          <p:nvPr userDrawn="1"/>
        </p:nvPicPr>
        <p:blipFill>
          <a:blip r:embed="rId14" cstate="print"/>
          <a:srcRect/>
          <a:stretch>
            <a:fillRect/>
          </a:stretch>
        </p:blipFill>
        <p:spPr bwMode="auto">
          <a:xfrm>
            <a:off x="114300" y="152400"/>
            <a:ext cx="1865313" cy="576263"/>
          </a:xfrm>
          <a:prstGeom prst="rect">
            <a:avLst/>
          </a:prstGeom>
          <a:noFill/>
          <a:ln w="9525">
            <a:noFill/>
            <a:miter lim="800000"/>
            <a:headEnd/>
            <a:tailEnd/>
          </a:ln>
        </p:spPr>
      </p:pic>
      <p:sp>
        <p:nvSpPr>
          <p:cNvPr id="1052" name="Rectangle 28"/>
          <p:cNvSpPr>
            <a:spLocks noGrp="1" noChangeArrowheads="1"/>
          </p:cNvSpPr>
          <p:nvPr>
            <p:ph type="ftr" sz="quarter" idx="3"/>
          </p:nvPr>
        </p:nvSpPr>
        <p:spPr bwMode="auto">
          <a:xfrm>
            <a:off x="22860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chemeClr val="bg1"/>
                </a:solidFill>
                <a:ea typeface="ＭＳ Ｐゴシック" pitchFamily="1" charset="-128"/>
                <a:cs typeface="+mn-cs"/>
              </a:defRPr>
            </a:lvl1pPr>
          </a:lstStyle>
          <a:p>
            <a:pPr>
              <a:defRPr/>
            </a:pPr>
            <a:r>
              <a:rPr lang="en-US" dirty="0"/>
              <a:t>Michael McGuffin</a:t>
            </a:r>
          </a:p>
        </p:txBody>
      </p:sp>
      <p:sp>
        <p:nvSpPr>
          <p:cNvPr id="1053" name="Rectangle 29"/>
          <p:cNvSpPr>
            <a:spLocks noGrp="1" noChangeArrowheads="1"/>
          </p:cNvSpPr>
          <p:nvPr>
            <p:ph type="dt" sz="half" idx="2"/>
          </p:nvPr>
        </p:nvSpPr>
        <p:spPr bwMode="auto">
          <a:xfrm>
            <a:off x="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a:solidFill>
                  <a:schemeClr val="bg1"/>
                </a:solidFill>
                <a:ea typeface="ＭＳ Ｐゴシック" pitchFamily="1" charset="-128"/>
                <a:cs typeface="+mn-cs"/>
              </a:defRPr>
            </a:lvl1pPr>
          </a:lstStyle>
          <a:p>
            <a:pPr>
              <a:defRPr/>
            </a:pPr>
            <a:r>
              <a:rPr lang="en-US" dirty="0"/>
              <a:t>October 3, 2017</a:t>
            </a:r>
          </a:p>
        </p:txBody>
      </p:sp>
      <p:sp>
        <p:nvSpPr>
          <p:cNvPr id="1054" name="Rectangle 30"/>
          <p:cNvSpPr>
            <a:spLocks noGrp="1" noChangeArrowheads="1"/>
          </p:cNvSpPr>
          <p:nvPr>
            <p:ph type="sldNum" sz="quarter" idx="4"/>
          </p:nvPr>
        </p:nvSpPr>
        <p:spPr bwMode="auto">
          <a:xfrm>
            <a:off x="8001000" y="6248400"/>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chemeClr val="bg1"/>
                </a:solidFill>
                <a:ea typeface="ＭＳ Ｐゴシック" pitchFamily="1" charset="-128"/>
                <a:cs typeface="+mn-cs"/>
              </a:defRPr>
            </a:lvl1pPr>
          </a:lstStyle>
          <a:p>
            <a:pPr>
              <a:defRPr/>
            </a:pPr>
            <a:fld id="{4541B4B9-1616-45E1-8E78-439B0D2F8550}" type="slidenum">
              <a:rPr lang="en-US"/>
              <a:pPr>
                <a:defRPr/>
              </a:pPr>
              <a:t>‹#›</a:t>
            </a:fld>
            <a:endParaRPr lang="en-US" dirty="0"/>
          </a:p>
        </p:txBody>
      </p:sp>
      <p:sp>
        <p:nvSpPr>
          <p:cNvPr id="199689" name="Rectangle 20"/>
          <p:cNvSpPr>
            <a:spLocks noGrp="1" noChangeArrowheads="1"/>
          </p:cNvSpPr>
          <p:nvPr>
            <p:ph type="body" idx="1"/>
          </p:nvPr>
        </p:nvSpPr>
        <p:spPr bwMode="auto">
          <a:xfrm>
            <a:off x="685800" y="1905000"/>
            <a:ext cx="7772400" cy="3427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p:txStyles>
    <p:titleStyle>
      <a:lvl1pPr algn="l" rtl="0" eaLnBrk="0" fontAlgn="base" hangingPunct="0">
        <a:spcBef>
          <a:spcPct val="0"/>
        </a:spcBef>
        <a:spcAft>
          <a:spcPct val="0"/>
        </a:spcAft>
        <a:defRPr sz="3500">
          <a:solidFill>
            <a:srgbClr val="555A29"/>
          </a:solidFill>
          <a:latin typeface="+mj-lt"/>
          <a:ea typeface="+mj-ea"/>
          <a:cs typeface="+mj-cs"/>
        </a:defRPr>
      </a:lvl1pPr>
      <a:lvl2pPr algn="l" rtl="0" eaLnBrk="0" fontAlgn="base" hangingPunct="0">
        <a:spcBef>
          <a:spcPct val="0"/>
        </a:spcBef>
        <a:spcAft>
          <a:spcPct val="0"/>
        </a:spcAft>
        <a:defRPr sz="3500">
          <a:solidFill>
            <a:srgbClr val="555A29"/>
          </a:solidFill>
          <a:latin typeface="Humnst777 BdCn BT" pitchFamily="1" charset="0"/>
          <a:ea typeface="ＭＳ Ｐゴシック" pitchFamily="1" charset="-128"/>
        </a:defRPr>
      </a:lvl2pPr>
      <a:lvl3pPr algn="l" rtl="0" eaLnBrk="0" fontAlgn="base" hangingPunct="0">
        <a:spcBef>
          <a:spcPct val="0"/>
        </a:spcBef>
        <a:spcAft>
          <a:spcPct val="0"/>
        </a:spcAft>
        <a:defRPr sz="3500">
          <a:solidFill>
            <a:srgbClr val="555A29"/>
          </a:solidFill>
          <a:latin typeface="Humnst777 BdCn BT" pitchFamily="1" charset="0"/>
          <a:ea typeface="ＭＳ Ｐゴシック" pitchFamily="1" charset="-128"/>
        </a:defRPr>
      </a:lvl3pPr>
      <a:lvl4pPr algn="l" rtl="0" eaLnBrk="0" fontAlgn="base" hangingPunct="0">
        <a:spcBef>
          <a:spcPct val="0"/>
        </a:spcBef>
        <a:spcAft>
          <a:spcPct val="0"/>
        </a:spcAft>
        <a:defRPr sz="3500">
          <a:solidFill>
            <a:srgbClr val="555A29"/>
          </a:solidFill>
          <a:latin typeface="Humnst777 BdCn BT" pitchFamily="1" charset="0"/>
          <a:ea typeface="ＭＳ Ｐゴシック" pitchFamily="1" charset="-128"/>
        </a:defRPr>
      </a:lvl4pPr>
      <a:lvl5pPr algn="l" rtl="0" eaLnBrk="0" fontAlgn="base" hangingPunct="0">
        <a:spcBef>
          <a:spcPct val="0"/>
        </a:spcBef>
        <a:spcAft>
          <a:spcPct val="0"/>
        </a:spcAft>
        <a:defRPr sz="3500">
          <a:solidFill>
            <a:srgbClr val="555A29"/>
          </a:solidFill>
          <a:latin typeface="Humnst777 BdCn BT" pitchFamily="1" charset="0"/>
          <a:ea typeface="ＭＳ Ｐゴシック" pitchFamily="1" charset="-128"/>
        </a:defRPr>
      </a:lvl5pPr>
      <a:lvl6pPr marL="457200" algn="l" rtl="0" fontAlgn="base">
        <a:spcBef>
          <a:spcPct val="0"/>
        </a:spcBef>
        <a:spcAft>
          <a:spcPct val="0"/>
        </a:spcAft>
        <a:defRPr sz="3500">
          <a:solidFill>
            <a:srgbClr val="555A29"/>
          </a:solidFill>
          <a:latin typeface="Humnst777 BdCn BT" pitchFamily="1" charset="0"/>
          <a:ea typeface="ＭＳ Ｐゴシック" pitchFamily="1" charset="-128"/>
        </a:defRPr>
      </a:lvl6pPr>
      <a:lvl7pPr marL="914400" algn="l" rtl="0" fontAlgn="base">
        <a:spcBef>
          <a:spcPct val="0"/>
        </a:spcBef>
        <a:spcAft>
          <a:spcPct val="0"/>
        </a:spcAft>
        <a:defRPr sz="3500">
          <a:solidFill>
            <a:srgbClr val="555A29"/>
          </a:solidFill>
          <a:latin typeface="Humnst777 BdCn BT" pitchFamily="1" charset="0"/>
          <a:ea typeface="ＭＳ Ｐゴシック" pitchFamily="1" charset="-128"/>
        </a:defRPr>
      </a:lvl7pPr>
      <a:lvl8pPr marL="1371600" algn="l" rtl="0" fontAlgn="base">
        <a:spcBef>
          <a:spcPct val="0"/>
        </a:spcBef>
        <a:spcAft>
          <a:spcPct val="0"/>
        </a:spcAft>
        <a:defRPr sz="3500">
          <a:solidFill>
            <a:srgbClr val="555A29"/>
          </a:solidFill>
          <a:latin typeface="Humnst777 BdCn BT" pitchFamily="1" charset="0"/>
          <a:ea typeface="ＭＳ Ｐゴシック" pitchFamily="1" charset="-128"/>
        </a:defRPr>
      </a:lvl8pPr>
      <a:lvl9pPr marL="1828800" algn="l" rtl="0" fontAlgn="base">
        <a:spcBef>
          <a:spcPct val="0"/>
        </a:spcBef>
        <a:spcAft>
          <a:spcPct val="0"/>
        </a:spcAft>
        <a:defRPr sz="3500">
          <a:solidFill>
            <a:srgbClr val="555A29"/>
          </a:solidFill>
          <a:latin typeface="Humnst777 BdCn BT" pitchFamily="1" charset="0"/>
          <a:ea typeface="ＭＳ Ｐゴシック" pitchFamily="1" charset="-128"/>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cguffin@ahp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mcguffin@ahp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835152"/>
            <a:ext cx="8077200" cy="2286000"/>
          </a:xfrm>
        </p:spPr>
        <p:txBody>
          <a:bodyPr/>
          <a:lstStyle/>
          <a:p>
            <a:pPr algn="ctr" eaLnBrk="1" hangingPunct="1"/>
            <a:r>
              <a:rPr lang="en-US" sz="4400" b="1" dirty="0">
                <a:solidFill>
                  <a:srgbClr val="002060"/>
                </a:solidFill>
                <a:latin typeface="Arial Rounded MT Bold" pitchFamily="34" charset="0"/>
              </a:rPr>
              <a:t>Public Meeting: Pre-DSHEA Dietary Ingredients List</a:t>
            </a:r>
            <a:endParaRPr lang="en-US" sz="4000" b="1" dirty="0">
              <a:solidFill>
                <a:srgbClr val="002060"/>
              </a:solidFill>
              <a:latin typeface="Arial Rounded MT Bold" pitchFamily="34" charset="0"/>
            </a:endParaRPr>
          </a:p>
        </p:txBody>
      </p:sp>
      <p:sp>
        <p:nvSpPr>
          <p:cNvPr id="16386" name="Text Box 3"/>
          <p:cNvSpPr txBox="1">
            <a:spLocks noChangeArrowheads="1"/>
          </p:cNvSpPr>
          <p:nvPr/>
        </p:nvSpPr>
        <p:spPr bwMode="auto">
          <a:xfrm>
            <a:off x="381000" y="2819400"/>
            <a:ext cx="8382000" cy="3801041"/>
          </a:xfrm>
          <a:prstGeom prst="rect">
            <a:avLst/>
          </a:prstGeom>
          <a:noFill/>
          <a:ln w="9525">
            <a:noFill/>
            <a:miter lim="800000"/>
            <a:headEnd/>
            <a:tailEnd/>
          </a:ln>
        </p:spPr>
        <p:txBody>
          <a:bodyPr wrap="square">
            <a:spAutoFit/>
          </a:bodyPr>
          <a:lstStyle/>
          <a:p>
            <a:pPr algn="ctr"/>
            <a:endParaRPr lang="en-US" sz="1200" b="1" dirty="0">
              <a:solidFill>
                <a:srgbClr val="555A29"/>
              </a:solidFill>
            </a:endParaRPr>
          </a:p>
          <a:p>
            <a:pPr algn="ctr">
              <a:spcAft>
                <a:spcPts val="600"/>
              </a:spcAft>
            </a:pPr>
            <a:r>
              <a:rPr lang="en-US" sz="2800" b="1" u="sng" dirty="0">
                <a:solidFill>
                  <a:srgbClr val="555A29"/>
                </a:solidFill>
              </a:rPr>
              <a:t>FDA Office of Dietary Supplement Programs</a:t>
            </a:r>
          </a:p>
          <a:p>
            <a:pPr algn="ctr"/>
            <a:r>
              <a:rPr lang="en-US" sz="2400" b="1" dirty="0">
                <a:solidFill>
                  <a:srgbClr val="555A29"/>
                </a:solidFill>
              </a:rPr>
              <a:t>Panel 1: Standard of evidence necessary to determine that an ingredient was marketed before October 15, 1994</a:t>
            </a:r>
          </a:p>
          <a:p>
            <a:pPr algn="ctr"/>
            <a:endParaRPr lang="en-US" sz="1100" b="1" dirty="0">
              <a:solidFill>
                <a:srgbClr val="555A29"/>
              </a:solidFill>
            </a:endParaRPr>
          </a:p>
          <a:p>
            <a:pPr algn="ctr"/>
            <a:r>
              <a:rPr lang="en-US" sz="2800" b="1" dirty="0">
                <a:solidFill>
                  <a:srgbClr val="555A29"/>
                </a:solidFill>
              </a:rPr>
              <a:t>Michael McGuffin</a:t>
            </a:r>
            <a:br>
              <a:rPr lang="en-US" sz="1000" dirty="0"/>
            </a:br>
            <a:endParaRPr lang="en-US" sz="1000" dirty="0"/>
          </a:p>
          <a:p>
            <a:pPr algn="ctr"/>
            <a:r>
              <a:rPr lang="en-US" sz="2400" dirty="0"/>
              <a:t>President, American Herbal Products Association</a:t>
            </a:r>
          </a:p>
          <a:p>
            <a:pPr algn="ctr"/>
            <a:r>
              <a:rPr lang="en-US" sz="2400" dirty="0">
                <a:hlinkClick r:id="rId3"/>
              </a:rPr>
              <a:t>mmcguffin@ahpa.org</a:t>
            </a:r>
            <a:endParaRPr lang="en-US" sz="2400" dirty="0"/>
          </a:p>
          <a:p>
            <a:pPr algn="ctr"/>
            <a:r>
              <a:rPr lang="en-US" sz="2200" b="1" dirty="0">
                <a:solidFill>
                  <a:srgbClr val="555A29"/>
                </a:solidFill>
              </a:rPr>
              <a:t>October 3, 2017</a:t>
            </a:r>
          </a:p>
          <a:p>
            <a:pPr algn="ctr"/>
            <a:endParaRPr lang="en-US" sz="2400" dirty="0"/>
          </a:p>
        </p:txBody>
      </p:sp>
    </p:spTree>
    <p:extLst>
      <p:ext uri="{BB962C8B-B14F-4D97-AF65-F5344CB8AC3E}">
        <p14:creationId xmlns:p14="http://schemas.microsoft.com/office/powerpoint/2010/main" val="166417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1</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FDA and ODI documentation</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Draft NDI Guidance, 7/5/2011:</a:t>
            </a:r>
            <a:r>
              <a:rPr lang="en-US" sz="2000" dirty="0"/>
              <a:t> “What documentation would I </a:t>
            </a:r>
            <a:r>
              <a:rPr lang="en-US" sz="2000" b="1" i="1" u="sng" dirty="0"/>
              <a:t>need to show</a:t>
            </a:r>
            <a:r>
              <a:rPr lang="en-US" sz="2000" dirty="0"/>
              <a:t> that my dietary ingredient was marketed prior to October 15, 1994?” (emphasis added throughout)</a:t>
            </a:r>
          </a:p>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“What documentation does FDA </a:t>
            </a:r>
            <a:r>
              <a:rPr lang="en-US" sz="2000" b="1" i="1" u="sng" dirty="0"/>
              <a:t>recommend to show </a:t>
            </a:r>
            <a:r>
              <a:rPr lang="en-US" sz="2000" dirty="0"/>
              <a:t>that a dietary ingredient was marketed prior to October 15, 1994?”</a:t>
            </a:r>
          </a:p>
          <a:p>
            <a:pPr>
              <a:lnSpc>
                <a:spcPct val="130000"/>
              </a:lnSpc>
              <a:spcBef>
                <a:spcPct val="0"/>
              </a:spcBef>
              <a:spcAft>
                <a:spcPct val="20000"/>
              </a:spcAft>
              <a:buSzPct val="80000"/>
              <a:buBlip>
                <a:blip r:embed="rId3"/>
              </a:buBlip>
              <a:defRPr/>
            </a:pPr>
            <a:r>
              <a:rPr lang="en-US" sz="2000" b="1" dirty="0"/>
              <a:t>FDA FR Notice, 9/6/2017: </a:t>
            </a:r>
            <a:r>
              <a:rPr lang="en-US" sz="2000" dirty="0"/>
              <a:t>“…what standard of evidence is </a:t>
            </a:r>
            <a:r>
              <a:rPr lang="en-US" sz="2000" b="1" i="1" u="sng" dirty="0"/>
              <a:t>necessary</a:t>
            </a:r>
            <a:r>
              <a:rPr lang="en-US" sz="2000" dirty="0"/>
              <a:t> to determine that an ingredient was marketed before October 15, 1994.”</a:t>
            </a:r>
          </a:p>
          <a:p>
            <a:pPr>
              <a:lnSpc>
                <a:spcPct val="130000"/>
              </a:lnSpc>
              <a:spcBef>
                <a:spcPct val="0"/>
              </a:spcBef>
              <a:spcAft>
                <a:spcPct val="20000"/>
              </a:spcAft>
              <a:buSzPct val="80000"/>
              <a:buBlip>
                <a:blip r:embed="rId3"/>
              </a:buBlip>
              <a:defRPr/>
            </a:pPr>
            <a:endParaRPr lang="en-US" sz="2000" dirty="0"/>
          </a:p>
        </p:txBody>
      </p:sp>
    </p:spTree>
    <p:extLst>
      <p:ext uri="{BB962C8B-B14F-4D97-AF65-F5344CB8AC3E}">
        <p14:creationId xmlns:p14="http://schemas.microsoft.com/office/powerpoint/2010/main" val="229527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2</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Documentation records</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“…written business records, promotional materials, or press reports…” Ex: “…sales records, bills of lading, sales contracts, manufacturing records, commercial invoices, magazine advertisements, mail order catalogs, or sales brochures” dated before 10/15/1994.</a:t>
            </a:r>
          </a:p>
        </p:txBody>
      </p:sp>
    </p:spTree>
    <p:extLst>
      <p:ext uri="{BB962C8B-B14F-4D97-AF65-F5344CB8AC3E}">
        <p14:creationId xmlns:p14="http://schemas.microsoft.com/office/powerpoint/2010/main" val="3509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3</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Industry lists/publications</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“Some trade associations and other industry groups have compiled lists of ‘old dietary ingredients,’ though FDA is unable to verify the accuracy of these lists because we have not seen documentation showing that the ingredients on such lists were marketed as dietary ingredients prior to October 15, 1994. The lists contain ingredients FDA believes are unlikely to have been marketed as dietary ingredients, like acetaminophen or pharmaceutical glaze, and mixtures that are only vaguely described, like ‘sterol complete premix.’”</a:t>
            </a:r>
          </a:p>
        </p:txBody>
      </p:sp>
    </p:spTree>
    <p:extLst>
      <p:ext uri="{BB962C8B-B14F-4D97-AF65-F5344CB8AC3E}">
        <p14:creationId xmlns:p14="http://schemas.microsoft.com/office/powerpoint/2010/main" val="65953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4</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Industry lists/publications </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“Moreover, the introduction to one … list states that the association did not independently verify that the substances on the list were in use before October 15, 1994 [and] … specifically states, ‘This list is compiled solely for reference purposes and does not constitute verification that any specific dietary ingredient was or was not marketed as a dietary supplement before October 15, 1994.’ … Because of the uncertainty about the existence of supporting evidence, FDA does not accept the inclusion of an ingredient on an industry list of pre-DSHEA dietary ingredients as proof that the ingredient is not an NDI.”</a:t>
            </a:r>
          </a:p>
        </p:txBody>
      </p:sp>
    </p:spTree>
    <p:extLst>
      <p:ext uri="{BB962C8B-B14F-4D97-AF65-F5344CB8AC3E}">
        <p14:creationId xmlns:p14="http://schemas.microsoft.com/office/powerpoint/2010/main" val="9261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October 3, 2017</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3B6136B-47A3-4B93-AC63-206BB5B887D2}" type="slidenum">
              <a:rPr lang="en-US" altLang="en-US" sz="1400">
                <a:solidFill>
                  <a:schemeClr val="bg1"/>
                </a:solidFill>
              </a:rPr>
              <a:pPr/>
              <a:t>5</a:t>
            </a:fld>
            <a:endParaRPr lang="en-US" altLang="en-US" sz="1400" dirty="0">
              <a:solidFill>
                <a:schemeClr val="bg1"/>
              </a:solidFill>
            </a:endParaRPr>
          </a:p>
        </p:txBody>
      </p:sp>
      <p:sp>
        <p:nvSpPr>
          <p:cNvPr id="7172" name="Rectangle 2"/>
          <p:cNvSpPr>
            <a:spLocks noGrp="1" noChangeArrowheads="1"/>
          </p:cNvSpPr>
          <p:nvPr>
            <p:ph type="title"/>
          </p:nvPr>
        </p:nvSpPr>
        <p:spPr>
          <a:xfrm>
            <a:off x="533400" y="838200"/>
            <a:ext cx="4038600" cy="1066800"/>
          </a:xfrm>
        </p:spPr>
        <p:txBody>
          <a:bodyPr/>
          <a:lstStyle/>
          <a:p>
            <a:r>
              <a:rPr lang="en-US" sz="3800" b="1" dirty="0">
                <a:latin typeface="Maiandra GD" pitchFamily="34" charset="0"/>
              </a:rPr>
              <a:t>Pre-DSHEA herbs</a:t>
            </a:r>
            <a:endParaRPr lang="en-US" altLang="en-US" sz="3800" b="1" i="1" dirty="0">
              <a:latin typeface="Maiandra GD" panose="020E0502030308020204" pitchFamily="34" charset="0"/>
            </a:endParaRPr>
          </a:p>
        </p:txBody>
      </p:sp>
      <p:pic>
        <p:nvPicPr>
          <p:cNvPr id="2" name="Picture 1" descr="&#10;" title="front cover of Herbs of Commerce (20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632" y="76200"/>
            <a:ext cx="3749968" cy="6035040"/>
          </a:xfrm>
          <a:prstGeom prst="rect">
            <a:avLst/>
          </a:prstGeom>
        </p:spPr>
      </p:pic>
      <p:pic>
        <p:nvPicPr>
          <p:cNvPr id="5" name="Picture 4" title="front cover of Herbs of Commerce (1992)"/>
          <p:cNvPicPr>
            <a:picLocks noChangeAspect="1"/>
          </p:cNvPicPr>
          <p:nvPr/>
        </p:nvPicPr>
        <p:blipFill>
          <a:blip r:embed="rId4"/>
          <a:stretch>
            <a:fillRect/>
          </a:stretch>
        </p:blipFill>
        <p:spPr>
          <a:xfrm>
            <a:off x="533401" y="2057400"/>
            <a:ext cx="3066053" cy="4114800"/>
          </a:xfrm>
          <a:prstGeom prst="rect">
            <a:avLst/>
          </a:prstGeom>
        </p:spPr>
      </p:pic>
    </p:spTree>
    <p:extLst>
      <p:ext uri="{BB962C8B-B14F-4D97-AF65-F5344CB8AC3E}">
        <p14:creationId xmlns:p14="http://schemas.microsoft.com/office/powerpoint/2010/main" val="31884208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6</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FDA’s view on affidavits</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“Affidavits attesting to recollection of when a dietary ingredient was first marketed generally would not be adequate to show that an ingredient was marketed prior to October 15, 1994, unless supported by contemporaneous written records … we are not likely to regard such an affidavit alone, without any sort of objective, verifiable documentation from the time of marketing, as an adequate basis to establish pre-DSHEA marketing of a substance as a dietary ingredient for use in or as a dietary supplement.”</a:t>
            </a:r>
          </a:p>
        </p:txBody>
      </p:sp>
    </p:spTree>
    <p:extLst>
      <p:ext uri="{BB962C8B-B14F-4D97-AF65-F5344CB8AC3E}">
        <p14:creationId xmlns:p14="http://schemas.microsoft.com/office/powerpoint/2010/main" val="137266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2530" name="Slide Number Placeholder 5"/>
          <p:cNvSpPr>
            <a:spLocks noGrp="1"/>
          </p:cNvSpPr>
          <p:nvPr>
            <p:ph type="sldNum" sz="quarter" idx="12"/>
          </p:nvPr>
        </p:nvSpPr>
        <p:spPr/>
        <p:txBody>
          <a:bodyPr/>
          <a:lstStyle/>
          <a:p>
            <a:pPr>
              <a:defRPr/>
            </a:pPr>
            <a:fld id="{997710B2-48A3-4F45-9900-D300A58EF8DF}" type="slidenum">
              <a:rPr lang="en-US" smtClean="0">
                <a:ea typeface="ＭＳ Ｐゴシック" pitchFamily="34" charset="-128"/>
              </a:rPr>
              <a:pPr>
                <a:defRPr/>
              </a:pPr>
              <a:t>7</a:t>
            </a:fld>
            <a:endParaRPr lang="en-US" dirty="0">
              <a:ea typeface="ＭＳ Ｐゴシック" pitchFamily="34" charset="-128"/>
            </a:endParaRPr>
          </a:p>
        </p:txBody>
      </p:sp>
      <p:sp>
        <p:nvSpPr>
          <p:cNvPr id="22531" name="Rectangle 2"/>
          <p:cNvSpPr>
            <a:spLocks noGrp="1" noChangeArrowheads="1"/>
          </p:cNvSpPr>
          <p:nvPr>
            <p:ph type="title"/>
          </p:nvPr>
        </p:nvSpPr>
        <p:spPr>
          <a:xfrm>
            <a:off x="533400" y="685800"/>
            <a:ext cx="8077200" cy="1143000"/>
          </a:xfrm>
        </p:spPr>
        <p:txBody>
          <a:bodyPr/>
          <a:lstStyle/>
          <a:p>
            <a:r>
              <a:rPr lang="en-US" sz="4000" b="1" dirty="0">
                <a:latin typeface="Maiandra GD" pitchFamily="34" charset="0"/>
              </a:rPr>
              <a:t>FDA’s view on “marketing”</a:t>
            </a:r>
            <a:endParaRPr lang="en-US" sz="4600" b="1" dirty="0">
              <a:latin typeface="Maiandra GD" pitchFamily="34" charset="0"/>
            </a:endParaRPr>
          </a:p>
        </p:txBody>
      </p:sp>
      <p:sp>
        <p:nvSpPr>
          <p:cNvPr id="1301507" name="Rectangle 3"/>
          <p:cNvSpPr>
            <a:spLocks noGrp="1" noChangeArrowheads="1"/>
          </p:cNvSpPr>
          <p:nvPr>
            <p:ph type="body" idx="1"/>
          </p:nvPr>
        </p:nvSpPr>
        <p:spPr>
          <a:xfrm>
            <a:off x="685800" y="1676400"/>
            <a:ext cx="7772400" cy="3427412"/>
          </a:xfrm>
        </p:spPr>
        <p:txBody>
          <a:bodyPr/>
          <a:lstStyle/>
          <a:p>
            <a:pPr>
              <a:lnSpc>
                <a:spcPct val="130000"/>
              </a:lnSpc>
              <a:spcBef>
                <a:spcPct val="0"/>
              </a:spcBef>
              <a:spcAft>
                <a:spcPct val="20000"/>
              </a:spcAft>
              <a:buSzPct val="80000"/>
              <a:buBlip>
                <a:blip r:embed="rId3"/>
              </a:buBlip>
              <a:defRPr/>
            </a:pPr>
            <a:r>
              <a:rPr lang="en-US" sz="2000" b="1" dirty="0"/>
              <a:t>FDA Revised Draft NDI Guidance, 8/12/2016: </a:t>
            </a:r>
            <a:r>
              <a:rPr lang="en-US" sz="2000" dirty="0"/>
              <a:t>“FDA considers ‘marketing’ a dietary ingredient to mean selling or offering the dietary ingredient for sale (1) as or in a dietary supplement, (2) in bulk as a dietary ingredient for use in dietary supplements, or (3) as an ingredient in a blend or formulation of dietary ingredients for use in dietary supplements.”</a:t>
            </a:r>
          </a:p>
        </p:txBody>
      </p:sp>
    </p:spTree>
    <p:extLst>
      <p:ext uri="{BB962C8B-B14F-4D97-AF65-F5344CB8AC3E}">
        <p14:creationId xmlns:p14="http://schemas.microsoft.com/office/powerpoint/2010/main" val="136286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Date Placeholder 4"/>
          <p:cNvSpPr>
            <a:spLocks noGrp="1"/>
          </p:cNvSpPr>
          <p:nvPr>
            <p:ph type="dt" sz="quarter" idx="11"/>
          </p:nvPr>
        </p:nvSpPr>
        <p:spPr/>
        <p:txBody>
          <a:bodyPr/>
          <a:lstStyle/>
          <a:p>
            <a:pPr>
              <a:defRPr/>
            </a:pPr>
            <a:r>
              <a:rPr lang="en-US" dirty="0">
                <a:ea typeface="ＭＳ Ｐゴシック" pitchFamily="34" charset="-128"/>
              </a:rPr>
              <a:t>October 3, 2017</a:t>
            </a:r>
          </a:p>
        </p:txBody>
      </p:sp>
      <p:sp>
        <p:nvSpPr>
          <p:cNvPr id="231426" name="Slide Number Placeholder 5"/>
          <p:cNvSpPr>
            <a:spLocks noGrp="1"/>
          </p:cNvSpPr>
          <p:nvPr>
            <p:ph type="sldNum" sz="quarter" idx="12"/>
          </p:nvPr>
        </p:nvSpPr>
        <p:spPr/>
        <p:txBody>
          <a:bodyPr/>
          <a:lstStyle/>
          <a:p>
            <a:pPr>
              <a:defRPr/>
            </a:pPr>
            <a:fld id="{570A6E0C-BCDF-46EE-9137-64A6C490D3BA}" type="slidenum">
              <a:rPr lang="en-US" smtClean="0">
                <a:ea typeface="ＭＳ Ｐゴシック" pitchFamily="34" charset="-128"/>
              </a:rPr>
              <a:pPr>
                <a:defRPr/>
              </a:pPr>
              <a:t>8</a:t>
            </a:fld>
            <a:endParaRPr lang="en-US" dirty="0">
              <a:ea typeface="ＭＳ Ｐゴシック" pitchFamily="34" charset="-128"/>
            </a:endParaRPr>
          </a:p>
        </p:txBody>
      </p:sp>
      <p:sp>
        <p:nvSpPr>
          <p:cNvPr id="230403" name="Rectangle 2"/>
          <p:cNvSpPr>
            <a:spLocks noGrp="1" noChangeArrowheads="1"/>
          </p:cNvSpPr>
          <p:nvPr>
            <p:ph type="title"/>
          </p:nvPr>
        </p:nvSpPr>
        <p:spPr>
          <a:xfrm>
            <a:off x="609600" y="990600"/>
            <a:ext cx="7772400" cy="1143000"/>
          </a:xfrm>
        </p:spPr>
        <p:txBody>
          <a:bodyPr/>
          <a:lstStyle/>
          <a:p>
            <a:pPr algn="ctr" eaLnBrk="1" hangingPunct="1"/>
            <a:r>
              <a:rPr lang="en-US" sz="5700" dirty="0">
                <a:latin typeface="Arial Rounded MT Bold" pitchFamily="34" charset="0"/>
              </a:rPr>
              <a:t>THANK YOU!</a:t>
            </a:r>
          </a:p>
        </p:txBody>
      </p:sp>
      <p:sp>
        <p:nvSpPr>
          <p:cNvPr id="230404" name="Rectangle 3"/>
          <p:cNvSpPr>
            <a:spLocks noGrp="1" noChangeArrowheads="1"/>
          </p:cNvSpPr>
          <p:nvPr>
            <p:ph type="body" idx="1"/>
          </p:nvPr>
        </p:nvSpPr>
        <p:spPr>
          <a:xfrm>
            <a:off x="685800" y="2209800"/>
            <a:ext cx="7772400" cy="2362200"/>
          </a:xfrm>
        </p:spPr>
        <p:txBody>
          <a:bodyPr anchor="ctr"/>
          <a:lstStyle/>
          <a:p>
            <a:pPr algn="ctr" eaLnBrk="1" hangingPunct="1">
              <a:lnSpc>
                <a:spcPct val="110000"/>
              </a:lnSpc>
              <a:spcBef>
                <a:spcPct val="0"/>
              </a:spcBef>
              <a:spcAft>
                <a:spcPct val="20000"/>
              </a:spcAft>
              <a:buFontTx/>
              <a:buNone/>
            </a:pPr>
            <a:r>
              <a:rPr lang="en-US" sz="3200" b="1" dirty="0">
                <a:solidFill>
                  <a:srgbClr val="555A29"/>
                </a:solidFill>
              </a:rPr>
              <a:t>Michael McGuffin</a:t>
            </a:r>
            <a:endParaRPr lang="en-US" sz="3200" dirty="0"/>
          </a:p>
          <a:p>
            <a:pPr algn="ctr" eaLnBrk="1" hangingPunct="1">
              <a:lnSpc>
                <a:spcPct val="110000"/>
              </a:lnSpc>
              <a:spcBef>
                <a:spcPct val="0"/>
              </a:spcBef>
              <a:spcAft>
                <a:spcPct val="20000"/>
              </a:spcAft>
              <a:buFontTx/>
              <a:buNone/>
            </a:pPr>
            <a:r>
              <a:rPr lang="en-US" sz="2400" dirty="0">
                <a:hlinkClick r:id="rId3"/>
              </a:rPr>
              <a:t>mmcguffin@ahpa.org</a:t>
            </a:r>
            <a:endParaRPr lang="en-US" sz="1000" dirty="0"/>
          </a:p>
          <a:p>
            <a:pPr algn="ctr" eaLnBrk="1" hangingPunct="1">
              <a:buFontTx/>
              <a:buNone/>
            </a:pPr>
            <a:endParaRPr lang="en-US" sz="1000" dirty="0"/>
          </a:p>
          <a:p>
            <a:pPr algn="ctr" eaLnBrk="1" hangingPunct="1">
              <a:buFontTx/>
              <a:buNone/>
            </a:pPr>
            <a:r>
              <a:rPr lang="en-US" sz="2400" b="1" dirty="0">
                <a:solidFill>
                  <a:srgbClr val="737A36"/>
                </a:solidFill>
              </a:rPr>
              <a:t>American Herbal Products Association</a:t>
            </a:r>
          </a:p>
        </p:txBody>
      </p:sp>
      <p:sp>
        <p:nvSpPr>
          <p:cNvPr id="439301" name="Rectangle 5"/>
          <p:cNvSpPr>
            <a:spLocks noChangeArrowheads="1"/>
          </p:cNvSpPr>
          <p:nvPr/>
        </p:nvSpPr>
        <p:spPr bwMode="auto">
          <a:xfrm>
            <a:off x="0" y="4632325"/>
            <a:ext cx="9140825" cy="396875"/>
          </a:xfrm>
          <a:prstGeom prst="rect">
            <a:avLst/>
          </a:prstGeom>
          <a:noFill/>
          <a:ln w="9525">
            <a:noFill/>
            <a:miter lim="800000"/>
            <a:headEnd/>
            <a:tailEnd/>
          </a:ln>
        </p:spPr>
        <p:txBody>
          <a:bodyPr wrap="none"/>
          <a:lstStyle/>
          <a:p>
            <a:pPr algn="ctr" eaLnBrk="0" hangingPunct="0">
              <a:defRPr/>
            </a:pPr>
            <a:r>
              <a:rPr lang="en-US" sz="2200" dirty="0">
                <a:latin typeface="Arial Rounded MT Bold" pitchFamily="34" charset="0"/>
                <a:ea typeface="ＭＳ Ｐゴシック" pitchFamily="1" charset="-128"/>
                <a:cs typeface="+mn-cs"/>
              </a:rPr>
              <a:t>THE VOICE OF THE HERBAL PRODUCTS INDUSTRY</a:t>
            </a:r>
            <a:endParaRPr lang="en-US" sz="2200" dirty="0">
              <a:solidFill>
                <a:srgbClr val="555A29"/>
              </a:solidFill>
              <a:effectLst>
                <a:outerShdw blurRad="38100" dist="38100" dir="2700000" algn="tl">
                  <a:srgbClr val="C0C0C0"/>
                </a:outerShdw>
              </a:effectLst>
              <a:latin typeface="Arial Rounded MT Bold" pitchFamily="34" charset="0"/>
              <a:ea typeface="ＭＳ Ｐゴシック" pitchFamily="1" charset="-128"/>
              <a:cs typeface="+mn-cs"/>
            </a:endParaRPr>
          </a:p>
        </p:txBody>
      </p:sp>
    </p:spTree>
    <p:extLst>
      <p:ext uri="{BB962C8B-B14F-4D97-AF65-F5344CB8AC3E}">
        <p14:creationId xmlns:p14="http://schemas.microsoft.com/office/powerpoint/2010/main" val="21851555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umnst777 BdCn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25027</TotalTime>
  <Words>649</Words>
  <Application>Microsoft Office PowerPoint</Application>
  <PresentationFormat>On-screen Show (4:3)</PresentationFormat>
  <Paragraphs>55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Arial Rounded MT Bold</vt:lpstr>
      <vt:lpstr>Humnst777 BdCn BT</vt:lpstr>
      <vt:lpstr>Maiandra GD</vt:lpstr>
      <vt:lpstr>Blank Presentation</vt:lpstr>
      <vt:lpstr>Public Meeting: Pre-DSHEA Dietary Ingredients List</vt:lpstr>
      <vt:lpstr>FDA and ODI documentation</vt:lpstr>
      <vt:lpstr>Documentation records</vt:lpstr>
      <vt:lpstr>Industry lists/publications</vt:lpstr>
      <vt:lpstr>Industry lists/publications </vt:lpstr>
      <vt:lpstr>Pre-DSHEA herbs</vt:lpstr>
      <vt:lpstr>FDA’s view on affidavits</vt:lpstr>
      <vt:lpstr>FDA’s view on “marketing”</vt:lpstr>
      <vt:lpstr>THANK YOU!</vt:lpstr>
    </vt:vector>
  </TitlesOfParts>
  <Company>Big Imagination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McGuffin</dc:creator>
  <cp:lastModifiedBy>Papadakis, Lori</cp:lastModifiedBy>
  <cp:revision>633</cp:revision>
  <cp:lastPrinted>2016-07-13T05:11:46Z</cp:lastPrinted>
  <dcterms:created xsi:type="dcterms:W3CDTF">2007-03-01T00:39:25Z</dcterms:created>
  <dcterms:modified xsi:type="dcterms:W3CDTF">2017-10-13T14:38:30Z</dcterms:modified>
</cp:coreProperties>
</file>