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9" r:id="rId3"/>
  </p:sldMasterIdLst>
  <p:notesMasterIdLst>
    <p:notesMasterId r:id="rId25"/>
  </p:notesMasterIdLst>
  <p:sldIdLst>
    <p:sldId id="269" r:id="rId4"/>
    <p:sldId id="335" r:id="rId5"/>
    <p:sldId id="365" r:id="rId6"/>
    <p:sldId id="336" r:id="rId7"/>
    <p:sldId id="339" r:id="rId8"/>
    <p:sldId id="355" r:id="rId9"/>
    <p:sldId id="326" r:id="rId10"/>
    <p:sldId id="356" r:id="rId11"/>
    <p:sldId id="354" r:id="rId12"/>
    <p:sldId id="340" r:id="rId13"/>
    <p:sldId id="343" r:id="rId14"/>
    <p:sldId id="361" r:id="rId15"/>
    <p:sldId id="342" r:id="rId16"/>
    <p:sldId id="341" r:id="rId17"/>
    <p:sldId id="357" r:id="rId18"/>
    <p:sldId id="362" r:id="rId19"/>
    <p:sldId id="332" r:id="rId20"/>
    <p:sldId id="334" r:id="rId21"/>
    <p:sldId id="366" r:id="rId22"/>
    <p:sldId id="367" r:id="rId23"/>
    <p:sldId id="319" r:id="rId24"/>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C"/>
    <a:srgbClr val="2198D4"/>
    <a:srgbClr val="0159E2"/>
    <a:srgbClr val="91C83F"/>
    <a:srgbClr val="5B8443"/>
    <a:srgbClr val="CB1F4C"/>
    <a:srgbClr val="696157"/>
    <a:srgbClr val="4F6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0" autoAdjust="0"/>
    <p:restoredTop sz="95314" autoAdjust="0"/>
  </p:normalViewPr>
  <p:slideViewPr>
    <p:cSldViewPr snapToGrid="0" snapToObjects="1">
      <p:cViewPr varScale="1">
        <p:scale>
          <a:sx n="144" d="100"/>
          <a:sy n="144" d="100"/>
        </p:scale>
        <p:origin x="-600"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D357B-7130-D245-B393-57FCC51DDAF3}" type="datetimeFigureOut">
              <a:rPr lang="en-US" smtClean="0"/>
              <a:t>10/23/2017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3E7BB-722C-4B4C-A6EE-88D1FC5FF72C}" type="slidenum">
              <a:rPr lang="en-US" smtClean="0"/>
              <a:t>‹#›</a:t>
            </a:fld>
            <a:endParaRPr lang="en-US"/>
          </a:p>
        </p:txBody>
      </p:sp>
    </p:spTree>
    <p:extLst>
      <p:ext uri="{BB962C8B-B14F-4D97-AF65-F5344CB8AC3E}">
        <p14:creationId xmlns:p14="http://schemas.microsoft.com/office/powerpoint/2010/main" val="2427277806"/>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6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5C63E7BB-722C-4B4C-A6EE-88D1FC5FF7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37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6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F87514-8C5C-B747-A186-37655E543A2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340062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87514-8C5C-B747-A186-37655E543A2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26558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87514-8C5C-B747-A186-37655E543A2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25284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38" rIns="91438">
            <a:normAutofit/>
          </a:bodyPr>
          <a:lstStyle>
            <a:lvl1pPr marL="0" indent="0" algn="l">
              <a:buNone/>
              <a:defRPr sz="1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F4ABEA-EBF7-49B1-8F44-B8E77AFE3F96}"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12E90-9D0C-4227-9FF1-75EB9A9695A3}"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5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4ABEA-EBF7-49B1-8F44-B8E77AFE3F96}"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307327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38" rIns="91438" anchor="t" anchorCtr="0">
            <a:normAutofit/>
          </a:bodyPr>
          <a:lstStyle>
            <a:lvl1pPr marL="0" indent="0">
              <a:buNone/>
              <a:defRPr sz="1800" cap="all" spc="150" baseline="0">
                <a:solidFill>
                  <a:schemeClr val="tx2"/>
                </a:solidFill>
                <a:latin typeface="+mj-lt"/>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F4ABEA-EBF7-49B1-8F44-B8E77AFE3F96}"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12E90-9D0C-4227-9FF1-75EB9A9695A3}"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97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F4ABEA-EBF7-49B1-8F44-B8E77AFE3F96}"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1380692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40"/>
            <a:ext cx="3703320" cy="552212"/>
          </a:xfrm>
        </p:spPr>
        <p:txBody>
          <a:bodyPr lIns="91438" rIns="91438" anchor="ctr">
            <a:normAutofit/>
          </a:bodyPr>
          <a:lstStyle>
            <a:lvl1pPr marL="0" indent="0">
              <a:buNone/>
              <a:defRPr sz="1500" b="0" cap="all" baseline="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40"/>
            <a:ext cx="3703320" cy="552212"/>
          </a:xfrm>
        </p:spPr>
        <p:txBody>
          <a:bodyPr lIns="91438" rIns="91438" anchor="ctr">
            <a:normAutofit/>
          </a:bodyPr>
          <a:lstStyle>
            <a:lvl1pPr marL="0" indent="0">
              <a:buNone/>
              <a:defRPr sz="1500" b="0" cap="all" baseline="0">
                <a:solidFill>
                  <a:schemeClr val="tx2"/>
                </a:solidFill>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F4ABEA-EBF7-49B1-8F44-B8E77AFE3F96}"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132921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F4ABEA-EBF7-49B1-8F44-B8E77AFE3F96}"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30829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F4ABEA-EBF7-49B1-8F44-B8E77AFE3F96}" type="datetimeFigureOut">
              <a:rPr lang="en-US" smtClean="0"/>
              <a:t>10/23/2017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404550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1"/>
            <a:ext cx="2400300" cy="2534343"/>
          </a:xfrm>
        </p:spPr>
        <p:txBody>
          <a:bodyPr lIns="91438" rIns="91438">
            <a:normAutofit/>
          </a:bodyPr>
          <a:lstStyle>
            <a:lvl1pPr marL="0" indent="0">
              <a:buNone/>
              <a:defRPr sz="1100">
                <a:solidFill>
                  <a:srgbClr val="FFFFFF"/>
                </a:solidFill>
              </a:defRPr>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BCF4ABEA-EBF7-49B1-8F44-B8E77AFE3F96}" type="datetimeFigureOut">
              <a:rPr lang="en-US" smtClean="0"/>
              <a:t>10/23/2017</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E12E90-9D0C-4227-9FF1-75EB9A9695A3}" type="slidenum">
              <a:rPr lang="en-US" smtClean="0"/>
              <a:t>‹#›</a:t>
            </a:fld>
            <a:endParaRPr lang="en-US"/>
          </a:p>
        </p:txBody>
      </p:sp>
    </p:spTree>
    <p:extLst>
      <p:ext uri="{BB962C8B-B14F-4D97-AF65-F5344CB8AC3E}">
        <p14:creationId xmlns:p14="http://schemas.microsoft.com/office/powerpoint/2010/main" val="312265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87514-8C5C-B747-A186-37655E543A2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3826512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38" tIns="0" rIns="91438"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1"/>
            <a:ext cx="9143989" cy="3686307"/>
          </a:xfrm>
          <a:blipFill>
            <a:blip r:embed="rId2"/>
            <a:stretch>
              <a:fillRect/>
            </a:stretch>
          </a:blipFill>
        </p:spPr>
        <p:txBody>
          <a:bodyPr lIns="457189" tIns="457189"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38" tIns="0" rIns="91438" bIns="0">
            <a:normAutofit/>
          </a:bodyPr>
          <a:lstStyle>
            <a:lvl1pPr marL="0" indent="0">
              <a:spcBef>
                <a:spcPts val="0"/>
              </a:spcBef>
              <a:spcAft>
                <a:spcPts val="450"/>
              </a:spcAft>
              <a:buNone/>
              <a:defRPr sz="1100">
                <a:solidFill>
                  <a:srgbClr val="FFFFFF"/>
                </a:solidFill>
              </a:defRPr>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BCF4ABEA-EBF7-49B1-8F44-B8E77AFE3F96}"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4012548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19" tIns="0" rIns="45719"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4ABEA-EBF7-49B1-8F44-B8E77AFE3F96}"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974224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4ABEA-EBF7-49B1-8F44-B8E77AFE3F96}"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12E90-9D0C-4227-9FF1-75EB9A9695A3}" type="slidenum">
              <a:rPr lang="en-US" smtClean="0"/>
              <a:t>‹#›</a:t>
            </a:fld>
            <a:endParaRPr lang="en-US"/>
          </a:p>
        </p:txBody>
      </p:sp>
      <p:sp>
        <p:nvSpPr>
          <p:cNvPr id="6" name="question"/>
          <p:cNvSpPr>
            <a:spLocks noGrp="1"/>
          </p:cNvSpPr>
          <p:nvPr>
            <p:ph type="body" idx="13" hasCustomPrompt="1"/>
          </p:nvPr>
        </p:nvSpPr>
        <p:spPr>
          <a:xfrm>
            <a:off x="822960" y="1417320"/>
            <a:ext cx="7498080" cy="514350"/>
          </a:xfrm>
        </p:spPr>
        <p:txBody>
          <a:bodyPr/>
          <a:lstStyle>
            <a:lvl1pPr marL="0" indent="0" algn="l" defTabSz="685783" rtl="0" eaLnBrk="1" latinLnBrk="0" hangingPunct="1">
              <a:lnSpc>
                <a:spcPct val="90000"/>
              </a:lnSpc>
              <a:buClr>
                <a:schemeClr val="accent1"/>
              </a:buClr>
              <a:buFontTx/>
              <a:buNone/>
              <a:defRPr/>
            </a:lvl1pPr>
            <a:lvl2pPr marL="150872" indent="0" algn="l" defTabSz="685783" rtl="0" eaLnBrk="1" latinLnBrk="0" hangingPunct="1">
              <a:lnSpc>
                <a:spcPct val="90000"/>
              </a:lnSpc>
              <a:buClr>
                <a:schemeClr val="accent1"/>
              </a:buClr>
              <a:buFontTx/>
              <a:buNone/>
              <a:defRPr/>
            </a:lvl2pPr>
            <a:lvl3pPr marL="288029" indent="0" algn="l" defTabSz="685783" rtl="0" eaLnBrk="1" latinLnBrk="0" hangingPunct="1">
              <a:lnSpc>
                <a:spcPct val="90000"/>
              </a:lnSpc>
              <a:buClr>
                <a:schemeClr val="accent1"/>
              </a:buClr>
              <a:buFontTx/>
              <a:buNone/>
              <a:defRPr/>
            </a:lvl3pPr>
            <a:lvl4pPr marL="425186" indent="0" algn="l" defTabSz="685783" rtl="0" eaLnBrk="1" latinLnBrk="0" hangingPunct="1">
              <a:lnSpc>
                <a:spcPct val="90000"/>
              </a:lnSpc>
              <a:buClr>
                <a:schemeClr val="accent1"/>
              </a:buClr>
              <a:buFontTx/>
              <a:buNone/>
              <a:defRPr/>
            </a:lvl4pPr>
            <a:lvl5pPr marL="562342" indent="0" algn="l" defTabSz="685783" rtl="0" eaLnBrk="1" latinLnBrk="0" hangingPunct="1">
              <a:lnSpc>
                <a:spcPct val="90000"/>
              </a:lnSpc>
              <a:buClr>
                <a:schemeClr val="accent1"/>
              </a:buClr>
              <a:buFontTx/>
              <a:buNone/>
              <a:defRPr/>
            </a:lvl5pPr>
          </a:lstStyle>
          <a:p>
            <a:pPr lvl="0"/>
            <a:r>
              <a:rPr lang="en-US"/>
              <a:t>Click to add question here</a:t>
            </a:r>
          </a:p>
        </p:txBody>
      </p:sp>
      <p:sp>
        <p:nvSpPr>
          <p:cNvPr id="7" name="choices"/>
          <p:cNvSpPr>
            <a:spLocks noGrp="1"/>
          </p:cNvSpPr>
          <p:nvPr>
            <p:ph type="body" sz="quarter" idx="14" hasCustomPrompt="1"/>
          </p:nvPr>
        </p:nvSpPr>
        <p:spPr>
          <a:xfrm>
            <a:off x="822960" y="2045970"/>
            <a:ext cx="3543300" cy="2640330"/>
          </a:xfrm>
          <a:prstGeom prst="rect">
            <a:avLst/>
          </a:prstGeom>
        </p:spPr>
        <p:txBody>
          <a:bodyPr>
            <a:normAutofit/>
          </a:bodyPr>
          <a:lstStyle>
            <a:lvl1pPr marL="342892" indent="-342892" algn="l" defTabSz="685783" rtl="0" eaLnBrk="1" latinLnBrk="0" hangingPunct="1">
              <a:lnSpc>
                <a:spcPct val="90000"/>
              </a:lnSpc>
              <a:buClr>
                <a:schemeClr val="accent1"/>
              </a:buClr>
              <a:buFont typeface="Calibri" panose="020F0502020204030204" pitchFamily="34" charset="0"/>
              <a:buAutoNum type="arabicPeriod"/>
              <a:defRPr/>
            </a:lvl1pPr>
            <a:lvl2pPr marL="408041" indent="-257168" algn="l" defTabSz="685783" rtl="0" eaLnBrk="1" latinLnBrk="0" hangingPunct="1">
              <a:lnSpc>
                <a:spcPct val="90000"/>
              </a:lnSpc>
              <a:buClr>
                <a:schemeClr val="accent1"/>
              </a:buClr>
              <a:buFont typeface="Calibri" panose="020F0502020204030204" pitchFamily="34" charset="0"/>
              <a:buAutoNum type="arabicPeriod"/>
              <a:defRPr/>
            </a:lvl2pPr>
            <a:lvl3pPr marL="545198" indent="-257168" algn="l" defTabSz="685783" rtl="0" eaLnBrk="1" latinLnBrk="0" hangingPunct="1">
              <a:lnSpc>
                <a:spcPct val="90000"/>
              </a:lnSpc>
              <a:buClr>
                <a:schemeClr val="accent1"/>
              </a:buClr>
              <a:buFont typeface="Calibri" panose="020F0502020204030204" pitchFamily="34" charset="0"/>
              <a:buAutoNum type="arabicPeriod"/>
              <a:defRPr/>
            </a:lvl3pPr>
            <a:lvl4pPr marL="682354" indent="-257168" algn="l" defTabSz="685783" rtl="0" eaLnBrk="1" latinLnBrk="0" hangingPunct="1">
              <a:lnSpc>
                <a:spcPct val="90000"/>
              </a:lnSpc>
              <a:buClr>
                <a:schemeClr val="accent1"/>
              </a:buClr>
              <a:buFont typeface="Calibri" panose="020F0502020204030204" pitchFamily="34" charset="0"/>
              <a:buAutoNum type="arabicPeriod"/>
              <a:defRPr/>
            </a:lvl4pPr>
            <a:lvl5pPr marL="819511" indent="-257168" algn="l" defTabSz="685783" rtl="0" eaLnBrk="1" latinLnBrk="0" hangingPunct="1">
              <a:lnSpc>
                <a:spcPct val="90000"/>
              </a:lnSpc>
              <a:buClr>
                <a:schemeClr val="accent1"/>
              </a:buClr>
              <a:buFont typeface="Calibri" panose="020F0502020204030204" pitchFamily="34" charset="0"/>
              <a:buAutoNum type="arabicPeriod"/>
              <a:defRPr/>
            </a:lvl5pPr>
          </a:lstStyle>
          <a:p>
            <a:pPr lvl="0"/>
            <a:r>
              <a:rPr lang="en-US"/>
              <a:t>Click to add choices here</a:t>
            </a:r>
          </a:p>
        </p:txBody>
      </p:sp>
      <p:sp>
        <p:nvSpPr>
          <p:cNvPr id="8" name="chartPosition"/>
          <p:cNvSpPr>
            <a:spLocks noGrp="1"/>
          </p:cNvSpPr>
          <p:nvPr>
            <p:ph type="chart" sz="quarter" idx="15"/>
          </p:nvPr>
        </p:nvSpPr>
        <p:spPr>
          <a:xfrm>
            <a:off x="4777740" y="2045970"/>
            <a:ext cx="3543300" cy="2640330"/>
          </a:xfrm>
          <a:prstGeom prst="rect">
            <a:avLst/>
          </a:prstGeom>
        </p:spPr>
        <p:txBody>
          <a:bodyPr/>
          <a:lstStyle/>
          <a:p>
            <a:endParaRPr lang="en-US"/>
          </a:p>
        </p:txBody>
      </p:sp>
    </p:spTree>
    <p:extLst>
      <p:ext uri="{BB962C8B-B14F-4D97-AF65-F5344CB8AC3E}">
        <p14:creationId xmlns:p14="http://schemas.microsoft.com/office/powerpoint/2010/main" val="1541245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4ABEA-EBF7-49B1-8F44-B8E77AFE3F96}"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12E90-9D0C-4227-9FF1-75EB9A9695A3}" type="slidenum">
              <a:rPr lang="en-US" smtClean="0"/>
              <a:t>‹#›</a:t>
            </a:fld>
            <a:endParaRPr lang="en-US"/>
          </a:p>
        </p:txBody>
      </p:sp>
      <p:sp>
        <p:nvSpPr>
          <p:cNvPr id="6" name="Oval 5" hidden="1"/>
          <p:cNvSpPr/>
          <p:nvPr userDrawn="1">
            <p:custDataLst>
              <p:tags r:id="rId1"/>
            </p:custDataLst>
          </p:nvPr>
        </p:nvSpPr>
        <p:spPr>
          <a:xfrm>
            <a:off x="8429625" y="4429125"/>
            <a:ext cx="476250"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t>10</a:t>
            </a:r>
          </a:p>
        </p:txBody>
      </p:sp>
    </p:spTree>
    <p:extLst>
      <p:ext uri="{BB962C8B-B14F-4D97-AF65-F5344CB8AC3E}">
        <p14:creationId xmlns:p14="http://schemas.microsoft.com/office/powerpoint/2010/main" val="14671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eractive Voting Chart Ranking" type="titleOnly" preserve="1">
  <p:cSld name="Interactive Voting Chart Ran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4ABEA-EBF7-49B1-8F44-B8E77AFE3F96}"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12E90-9D0C-4227-9FF1-75EB9A9695A3}" type="slidenum">
              <a:rPr lang="en-US" smtClean="0"/>
              <a:t>‹#›</a:t>
            </a:fld>
            <a:endParaRPr lang="en-US"/>
          </a:p>
        </p:txBody>
      </p:sp>
      <p:sp>
        <p:nvSpPr>
          <p:cNvPr id="6" name="rankedItemList"/>
          <p:cNvSpPr>
            <a:spLocks noGrp="1"/>
          </p:cNvSpPr>
          <p:nvPr>
            <p:ph type="body" idx="13" hasCustomPrompt="1"/>
          </p:nvPr>
        </p:nvSpPr>
        <p:spPr>
          <a:xfrm>
            <a:off x="822960" y="1417320"/>
            <a:ext cx="7498080" cy="3268980"/>
          </a:xfrm>
        </p:spPr>
        <p:txBody>
          <a:bodyPr>
            <a:normAutofit/>
          </a:bodyPr>
          <a:lstStyle>
            <a:lvl1pPr marL="1028675" indent="-1028675" algn="l" defTabSz="685783" rtl="0" eaLnBrk="1" latinLnBrk="0" hangingPunct="1">
              <a:lnSpc>
                <a:spcPct val="90000"/>
              </a:lnSpc>
              <a:buClr>
                <a:schemeClr val="accent1"/>
              </a:buClr>
              <a:buFontTx/>
              <a:buNone/>
              <a:defRPr/>
            </a:lvl1pPr>
            <a:lvl2pPr marL="1028675" indent="-1028675" algn="l" defTabSz="685783" rtl="0" eaLnBrk="1" latinLnBrk="0" hangingPunct="1">
              <a:lnSpc>
                <a:spcPct val="90000"/>
              </a:lnSpc>
              <a:buClr>
                <a:schemeClr val="accent1"/>
              </a:buClr>
              <a:buFontTx/>
              <a:buNone/>
              <a:defRPr/>
            </a:lvl2pPr>
            <a:lvl3pPr marL="1028675" indent="-1028675" algn="l" defTabSz="685783" rtl="0" eaLnBrk="1" latinLnBrk="0" hangingPunct="1">
              <a:lnSpc>
                <a:spcPct val="90000"/>
              </a:lnSpc>
              <a:buClr>
                <a:schemeClr val="accent1"/>
              </a:buClr>
              <a:buFontTx/>
              <a:buNone/>
              <a:defRPr/>
            </a:lvl3pPr>
            <a:lvl4pPr marL="1028675" indent="-1028675" algn="l" defTabSz="685783" rtl="0" eaLnBrk="1" latinLnBrk="0" hangingPunct="1">
              <a:lnSpc>
                <a:spcPct val="90000"/>
              </a:lnSpc>
              <a:buClr>
                <a:schemeClr val="accent1"/>
              </a:buClr>
              <a:buFontTx/>
              <a:buNone/>
              <a:defRPr/>
            </a:lvl4pPr>
            <a:lvl5pPr marL="1028675" indent="-1028675" algn="l" defTabSz="685783" rtl="0" eaLnBrk="1" latinLnBrk="0" hangingPunct="1">
              <a:lnSpc>
                <a:spcPct val="90000"/>
              </a:lnSpc>
              <a:buClr>
                <a:schemeClr val="accent1"/>
              </a:buClr>
              <a:buFontTx/>
              <a:buNone/>
              <a:defRPr/>
            </a:lvl5pPr>
          </a:lstStyle>
          <a:p>
            <a:pPr lvl="0"/>
            <a:r>
              <a:rPr lang="en-US"/>
              <a:t>Ranked items will automatically be added here.</a:t>
            </a:r>
          </a:p>
        </p:txBody>
      </p:sp>
    </p:spTree>
    <p:extLst>
      <p:ext uri="{BB962C8B-B14F-4D97-AF65-F5344CB8AC3E}">
        <p14:creationId xmlns:p14="http://schemas.microsoft.com/office/powerpoint/2010/main" val="1456543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teractive Voting Ranking Question" type="titleOnly" preserve="1">
  <p:cSld name="Interactive Voting Ranking Ques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4ABEA-EBF7-49B1-8F44-B8E77AFE3F96}"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12E90-9D0C-4227-9FF1-75EB9A9695A3}" type="slidenum">
              <a:rPr lang="en-US" smtClean="0"/>
              <a:t>‹#›</a:t>
            </a:fld>
            <a:endParaRPr lang="en-US"/>
          </a:p>
        </p:txBody>
      </p:sp>
      <p:sp>
        <p:nvSpPr>
          <p:cNvPr id="6" name="rankedScaleText"/>
          <p:cNvSpPr>
            <a:spLocks noGrp="1"/>
          </p:cNvSpPr>
          <p:nvPr>
            <p:ph type="body" idx="13" hasCustomPrompt="1"/>
          </p:nvPr>
        </p:nvSpPr>
        <p:spPr>
          <a:xfrm>
            <a:off x="822960" y="1417320"/>
            <a:ext cx="7498080" cy="514350"/>
          </a:xfrm>
        </p:spPr>
        <p:txBody>
          <a:bodyPr/>
          <a:lstStyle>
            <a:lvl1pPr marL="0" indent="0" algn="l" defTabSz="685783" rtl="0" eaLnBrk="1" latinLnBrk="0" hangingPunct="1">
              <a:lnSpc>
                <a:spcPct val="90000"/>
              </a:lnSpc>
              <a:buClr>
                <a:schemeClr val="accent1"/>
              </a:buClr>
              <a:buFontTx/>
              <a:buNone/>
              <a:defRPr/>
            </a:lvl1pPr>
            <a:lvl2pPr marL="150872" indent="0" algn="l" defTabSz="685783" rtl="0" eaLnBrk="1" latinLnBrk="0" hangingPunct="1">
              <a:lnSpc>
                <a:spcPct val="90000"/>
              </a:lnSpc>
              <a:buClr>
                <a:schemeClr val="accent1"/>
              </a:buClr>
              <a:buFontTx/>
              <a:buNone/>
              <a:defRPr/>
            </a:lvl2pPr>
            <a:lvl3pPr marL="288029" indent="0" algn="l" defTabSz="685783" rtl="0" eaLnBrk="1" latinLnBrk="0" hangingPunct="1">
              <a:lnSpc>
                <a:spcPct val="90000"/>
              </a:lnSpc>
              <a:buClr>
                <a:schemeClr val="accent1"/>
              </a:buClr>
              <a:buFontTx/>
              <a:buNone/>
              <a:defRPr/>
            </a:lvl3pPr>
            <a:lvl4pPr marL="425186" indent="0" algn="l" defTabSz="685783" rtl="0" eaLnBrk="1" latinLnBrk="0" hangingPunct="1">
              <a:lnSpc>
                <a:spcPct val="90000"/>
              </a:lnSpc>
              <a:buClr>
                <a:schemeClr val="accent1"/>
              </a:buClr>
              <a:buFontTx/>
              <a:buNone/>
              <a:defRPr/>
            </a:lvl4pPr>
            <a:lvl5pPr marL="562342" indent="0" algn="l" defTabSz="685783" rtl="0" eaLnBrk="1" latinLnBrk="0" hangingPunct="1">
              <a:lnSpc>
                <a:spcPct val="90000"/>
              </a:lnSpc>
              <a:buClr>
                <a:schemeClr val="accent1"/>
              </a:buClr>
              <a:buFontTx/>
              <a:buNone/>
              <a:defRPr/>
            </a:lvl5pPr>
          </a:lstStyle>
          <a:p>
            <a:pPr lvl="0"/>
            <a:r>
              <a:rPr lang="en-US"/>
              <a:t>Click to add scale information here</a:t>
            </a:r>
          </a:p>
        </p:txBody>
      </p:sp>
      <p:sp>
        <p:nvSpPr>
          <p:cNvPr id="7" name="rankedItem"/>
          <p:cNvSpPr>
            <a:spLocks noGrp="1"/>
          </p:cNvSpPr>
          <p:nvPr>
            <p:ph type="body" sz="quarter" idx="14" hasCustomPrompt="1"/>
          </p:nvPr>
        </p:nvSpPr>
        <p:spPr>
          <a:xfrm>
            <a:off x="822960" y="2045970"/>
            <a:ext cx="7498080" cy="2640330"/>
          </a:xfrm>
          <a:prstGeom prst="rect">
            <a:avLst/>
          </a:prstGeom>
        </p:spPr>
        <p:txBody>
          <a:bodyPr>
            <a:normAutofit/>
          </a:bodyPr>
          <a:lstStyle>
            <a:lvl1pPr marL="0" indent="0" algn="ctr" defTabSz="685783" rtl="0" eaLnBrk="1" latinLnBrk="0" hangingPunct="1">
              <a:lnSpc>
                <a:spcPct val="90000"/>
              </a:lnSpc>
              <a:buClr>
                <a:schemeClr val="accent1"/>
              </a:buClr>
              <a:buFontTx/>
              <a:buNone/>
              <a:defRPr/>
            </a:lvl1pPr>
            <a:lvl2pPr marL="150872" indent="0" algn="ctr" defTabSz="685783" rtl="0" eaLnBrk="1" latinLnBrk="0" hangingPunct="1">
              <a:lnSpc>
                <a:spcPct val="90000"/>
              </a:lnSpc>
              <a:buClr>
                <a:schemeClr val="accent1"/>
              </a:buClr>
              <a:buFontTx/>
              <a:buNone/>
              <a:defRPr/>
            </a:lvl2pPr>
            <a:lvl3pPr marL="288029" indent="0" algn="ctr" defTabSz="685783" rtl="0" eaLnBrk="1" latinLnBrk="0" hangingPunct="1">
              <a:lnSpc>
                <a:spcPct val="90000"/>
              </a:lnSpc>
              <a:buClr>
                <a:schemeClr val="accent1"/>
              </a:buClr>
              <a:buFontTx/>
              <a:buNone/>
              <a:defRPr/>
            </a:lvl3pPr>
            <a:lvl4pPr marL="425186" indent="0" algn="ctr" defTabSz="685783" rtl="0" eaLnBrk="1" latinLnBrk="0" hangingPunct="1">
              <a:lnSpc>
                <a:spcPct val="90000"/>
              </a:lnSpc>
              <a:buClr>
                <a:schemeClr val="accent1"/>
              </a:buClr>
              <a:buFontTx/>
              <a:buNone/>
              <a:defRPr/>
            </a:lvl4pPr>
            <a:lvl5pPr marL="562342" indent="0" algn="ctr" defTabSz="685783" rtl="0" eaLnBrk="1" latinLnBrk="0" hangingPunct="1">
              <a:lnSpc>
                <a:spcPct val="90000"/>
              </a:lnSpc>
              <a:buClr>
                <a:schemeClr val="accent1"/>
              </a:buClr>
              <a:buFontTx/>
              <a:buNone/>
              <a:defRPr/>
            </a:lvl5pPr>
          </a:lstStyle>
          <a:p>
            <a:pPr lvl="0"/>
            <a:r>
              <a:rPr lang="en-US"/>
              <a:t>Click to add item to be ranked here</a:t>
            </a:r>
          </a:p>
        </p:txBody>
      </p:sp>
    </p:spTree>
    <p:extLst>
      <p:ext uri="{BB962C8B-B14F-4D97-AF65-F5344CB8AC3E}">
        <p14:creationId xmlns:p14="http://schemas.microsoft.com/office/powerpoint/2010/main" val="613419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11084"/>
            <a:ext cx="5800725" cy="4318067"/>
          </a:xfrm>
        </p:spPr>
        <p:txBody>
          <a:bodyPr vert="eaVert" lIns="45719" tIns="0" rIns="45719"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F4ABEA-EBF7-49B1-8F44-B8E77AFE3F96}"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12E90-9D0C-4227-9FF1-75EB9A9695A3}" type="slidenum">
              <a:rPr lang="en-US" smtClean="0"/>
              <a:t>‹#›</a:t>
            </a:fld>
            <a:endParaRPr lang="en-US"/>
          </a:p>
        </p:txBody>
      </p:sp>
    </p:spTree>
    <p:extLst>
      <p:ext uri="{BB962C8B-B14F-4D97-AF65-F5344CB8AC3E}">
        <p14:creationId xmlns:p14="http://schemas.microsoft.com/office/powerpoint/2010/main" val="48144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F4600F-0ACE-0646-87D6-687166E5EDD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326851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4600F-0ACE-0646-87D6-687166E5EDD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2429658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4600F-0ACE-0646-87D6-687166E5EDD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797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87514-8C5C-B747-A186-37655E543A2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453499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F4600F-0ACE-0646-87D6-687166E5EDD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4183604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F4600F-0ACE-0646-87D6-687166E5EDDB}"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337053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F4600F-0ACE-0646-87D6-687166E5EDDB}"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3955993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4600F-0ACE-0646-87D6-687166E5EDDB}"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2611996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4600F-0ACE-0646-87D6-687166E5EDD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1518620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4600F-0ACE-0646-87D6-687166E5EDDB}"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24817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4600F-0ACE-0646-87D6-687166E5EDD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2294303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4600F-0ACE-0646-87D6-687166E5EDDB}"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9829E-A438-9345-B8DD-13D997C674F7}" type="slidenum">
              <a:rPr lang="en-US" smtClean="0"/>
              <a:t>‹#›</a:t>
            </a:fld>
            <a:endParaRPr lang="en-US"/>
          </a:p>
        </p:txBody>
      </p:sp>
    </p:spTree>
    <p:extLst>
      <p:ext uri="{BB962C8B-B14F-4D97-AF65-F5344CB8AC3E}">
        <p14:creationId xmlns:p14="http://schemas.microsoft.com/office/powerpoint/2010/main" val="124662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87514-8C5C-B747-A186-37655E543A2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30386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87514-8C5C-B747-A186-37655E543A25}"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410962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87514-8C5C-B747-A186-37655E543A25}"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371693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87514-8C5C-B747-A186-37655E543A25}"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91710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87514-8C5C-B747-A186-37655E543A2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06412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87514-8C5C-B747-A186-37655E543A2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F666-1EF7-FF4A-B78F-4100A8D18888}" type="slidenum">
              <a:rPr lang="en-US" smtClean="0"/>
              <a:t>‹#›</a:t>
            </a:fld>
            <a:endParaRPr lang="en-US"/>
          </a:p>
        </p:txBody>
      </p:sp>
    </p:spTree>
    <p:extLst>
      <p:ext uri="{BB962C8B-B14F-4D97-AF65-F5344CB8AC3E}">
        <p14:creationId xmlns:p14="http://schemas.microsoft.com/office/powerpoint/2010/main" val="285892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3DF87514-8C5C-B747-A186-37655E543A25}" type="datetimeFigureOut">
              <a:rPr lang="en-US" smtClean="0"/>
              <a:t>10/23/2017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2470F666-1EF7-FF4A-B78F-4100A8D18888}" type="slidenum">
              <a:rPr lang="en-US" smtClean="0"/>
              <a:t>‹#›</a:t>
            </a:fld>
            <a:endParaRPr lang="en-US"/>
          </a:p>
        </p:txBody>
      </p:sp>
    </p:spTree>
    <p:extLst>
      <p:ext uri="{BB962C8B-B14F-4D97-AF65-F5344CB8AC3E}">
        <p14:creationId xmlns:p14="http://schemas.microsoft.com/office/powerpoint/2010/main" val="280097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8"/>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38" tIns="45719" rIns="91438" bIns="45719"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19" rIns="0"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38" tIns="45719" rIns="91438" bIns="45719" rtlCol="0" anchor="ctr"/>
          <a:lstStyle>
            <a:lvl1pPr algn="l">
              <a:defRPr sz="700">
                <a:solidFill>
                  <a:srgbClr val="FFFFFF"/>
                </a:solidFill>
              </a:defRPr>
            </a:lvl1pPr>
          </a:lstStyle>
          <a:p>
            <a:fld id="{BCF4ABEA-EBF7-49B1-8F44-B8E77AFE3F96}" type="datetimeFigureOut">
              <a:rPr lang="en-US" smtClean="0"/>
              <a:t>10/23/2017</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38" tIns="45719" rIns="91438" bIns="45719" rtlCol="0" anchor="ctr"/>
          <a:lstStyle>
            <a:lvl1pPr algn="ctr">
              <a:defRPr sz="7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38" tIns="45719" rIns="91438" bIns="45719" rtlCol="0" anchor="ctr"/>
          <a:lstStyle>
            <a:lvl1pPr algn="r">
              <a:defRPr sz="800">
                <a:solidFill>
                  <a:srgbClr val="FFFFFF"/>
                </a:solidFill>
              </a:defRPr>
            </a:lvl1pPr>
          </a:lstStyle>
          <a:p>
            <a:fld id="{93E12E90-9D0C-4227-9FF1-75EB9A9695A3}"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00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85783"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CBF4600F-0ACE-0646-87D6-687166E5EDDB}" type="datetimeFigureOut">
              <a:rPr lang="en-US" smtClean="0"/>
              <a:t>10/23/2017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A939829E-A438-9345-B8DD-13D997C674F7}" type="slidenum">
              <a:rPr lang="en-US" smtClean="0"/>
              <a:t>‹#›</a:t>
            </a:fld>
            <a:endParaRPr lang="en-US"/>
          </a:p>
        </p:txBody>
      </p:sp>
    </p:spTree>
    <p:extLst>
      <p:ext uri="{BB962C8B-B14F-4D97-AF65-F5344CB8AC3E}">
        <p14:creationId xmlns:p14="http://schemas.microsoft.com/office/powerpoint/2010/main" val="11238050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22466" y="1749288"/>
            <a:ext cx="5678248" cy="2975112"/>
          </a:xfrm>
          <a:prstGeom prst="rect">
            <a:avLst/>
          </a:prstGeom>
        </p:spPr>
        <p:txBody>
          <a:bodyPr vert="horz" lIns="91438" tIns="45719" rIns="91438" bIns="45719"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2800" b="1" kern="0" dirty="0">
              <a:solidFill>
                <a:srgbClr val="404040"/>
              </a:solidFill>
              <a:latin typeface="Calibri"/>
              <a:sym typeface="Calibri"/>
              <a:rtl val="0"/>
            </a:endParaRPr>
          </a:p>
          <a:p>
            <a:pPr algn="l">
              <a:lnSpc>
                <a:spcPct val="120000"/>
              </a:lnSpc>
            </a:pPr>
            <a:r>
              <a:rPr lang="en-US" kern="0" dirty="0">
                <a:solidFill>
                  <a:schemeClr val="tx1">
                    <a:lumMod val="65000"/>
                    <a:lumOff val="35000"/>
                  </a:schemeClr>
                </a:solidFill>
                <a:latin typeface="Calibri"/>
                <a:sym typeface="Calibri"/>
                <a:rtl val="0"/>
              </a:rPr>
              <a:t>Loren </a:t>
            </a:r>
            <a:r>
              <a:rPr lang="en-US" kern="0" dirty="0" err="1">
                <a:solidFill>
                  <a:schemeClr val="tx1">
                    <a:lumMod val="65000"/>
                    <a:lumOff val="35000"/>
                  </a:schemeClr>
                </a:solidFill>
                <a:latin typeface="Calibri"/>
                <a:sym typeface="Calibri"/>
                <a:rtl val="0"/>
              </a:rPr>
              <a:t>Israelsen</a:t>
            </a:r>
            <a:r>
              <a:rPr lang="en-US" kern="0" dirty="0">
                <a:solidFill>
                  <a:schemeClr val="tx1">
                    <a:lumMod val="65000"/>
                    <a:lumOff val="35000"/>
                  </a:schemeClr>
                </a:solidFill>
                <a:latin typeface="Calibri"/>
                <a:sym typeface="Calibri"/>
                <a:rtl val="0"/>
              </a:rPr>
              <a:t>, President</a:t>
            </a:r>
          </a:p>
          <a:p>
            <a:pPr algn="l">
              <a:lnSpc>
                <a:spcPct val="120000"/>
              </a:lnSpc>
            </a:pPr>
            <a:r>
              <a:rPr lang="en-US" kern="0" dirty="0">
                <a:solidFill>
                  <a:schemeClr val="tx1">
                    <a:lumMod val="65000"/>
                    <a:lumOff val="35000"/>
                  </a:schemeClr>
                </a:solidFill>
                <a:latin typeface="Calibri"/>
                <a:sym typeface="Calibri"/>
                <a:rtl val="0"/>
              </a:rPr>
              <a:t>United Natural Products Alliance</a:t>
            </a:r>
          </a:p>
          <a:p>
            <a:pPr algn="l">
              <a:lnSpc>
                <a:spcPct val="120000"/>
              </a:lnSpc>
            </a:pPr>
            <a:endParaRPr lang="en-US" sz="1400" b="1" kern="0" dirty="0">
              <a:solidFill>
                <a:srgbClr val="404040"/>
              </a:solidFill>
              <a:latin typeface="Calibri"/>
              <a:sym typeface="Calibri"/>
              <a:rtl val="0"/>
            </a:endParaRPr>
          </a:p>
          <a:p>
            <a:pPr algn="l">
              <a:lnSpc>
                <a:spcPct val="120000"/>
              </a:lnSpc>
            </a:pPr>
            <a:r>
              <a:rPr lang="en-US" sz="2800" kern="0" dirty="0">
                <a:solidFill>
                  <a:schemeClr val="tx1">
                    <a:lumMod val="65000"/>
                    <a:lumOff val="35000"/>
                  </a:schemeClr>
                </a:solidFill>
                <a:latin typeface="Calibri"/>
                <a:sym typeface="Calibri"/>
                <a:rtl val="0"/>
              </a:rPr>
              <a:t>Center for Food Safety &amp; Applied Nutrition</a:t>
            </a:r>
          </a:p>
          <a:p>
            <a:pPr algn="l">
              <a:lnSpc>
                <a:spcPct val="120000"/>
              </a:lnSpc>
            </a:pPr>
            <a:r>
              <a:rPr lang="en-US" sz="2800" kern="0" dirty="0">
                <a:solidFill>
                  <a:schemeClr val="tx1">
                    <a:lumMod val="65000"/>
                    <a:lumOff val="35000"/>
                  </a:schemeClr>
                </a:solidFill>
                <a:latin typeface="Calibri"/>
                <a:sym typeface="Calibri"/>
                <a:rtl val="0"/>
              </a:rPr>
              <a:t>College Park, Maryland</a:t>
            </a:r>
          </a:p>
          <a:p>
            <a:pPr algn="l">
              <a:lnSpc>
                <a:spcPct val="120000"/>
              </a:lnSpc>
            </a:pPr>
            <a:endParaRPr lang="en-US" sz="1500" kern="0" dirty="0">
              <a:solidFill>
                <a:schemeClr val="tx1">
                  <a:lumMod val="65000"/>
                  <a:lumOff val="35000"/>
                </a:schemeClr>
              </a:solidFill>
              <a:latin typeface="Calibri"/>
              <a:sym typeface="Calibri"/>
              <a:rtl val="0"/>
            </a:endParaRPr>
          </a:p>
          <a:p>
            <a:pPr algn="l">
              <a:lnSpc>
                <a:spcPct val="120000"/>
              </a:lnSpc>
            </a:pPr>
            <a:r>
              <a:rPr lang="en-US" sz="2800" kern="0" dirty="0">
                <a:solidFill>
                  <a:schemeClr val="tx1">
                    <a:lumMod val="65000"/>
                    <a:lumOff val="35000"/>
                  </a:schemeClr>
                </a:solidFill>
                <a:latin typeface="Calibri"/>
                <a:sym typeface="Calibri"/>
                <a:rtl val="0"/>
              </a:rPr>
              <a:t>October 3, 2017</a:t>
            </a:r>
          </a:p>
        </p:txBody>
      </p:sp>
      <p:grpSp>
        <p:nvGrpSpPr>
          <p:cNvPr id="2" name="Group 1" descr="UNPA (United Natural Products Alliance)" title="UNPA"/>
          <p:cNvGrpSpPr/>
          <p:nvPr/>
        </p:nvGrpSpPr>
        <p:grpSpPr>
          <a:xfrm>
            <a:off x="0" y="1"/>
            <a:ext cx="2564781" cy="5172075"/>
            <a:chOff x="0" y="1"/>
            <a:chExt cx="2564781" cy="5172075"/>
          </a:xfrm>
        </p:grpSpPr>
        <p:sp>
          <p:nvSpPr>
            <p:cNvPr id="15" name="Rectangle 14"/>
            <p:cNvSpPr/>
            <p:nvPr/>
          </p:nvSpPr>
          <p:spPr>
            <a:xfrm>
              <a:off x="1984918" y="4081347"/>
              <a:ext cx="563865" cy="1062154"/>
            </a:xfrm>
            <a:prstGeom prst="rect">
              <a:avLst/>
            </a:prstGeom>
            <a:solidFill>
              <a:srgbClr val="696157">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solidFill>
                  <a:sysClr val="windowText" lastClr="000000"/>
                </a:solidFill>
              </a:endParaRPr>
            </a:p>
          </p:txBody>
        </p:sp>
        <p:pic>
          <p:nvPicPr>
            <p:cNvPr id="16" name="Picture 15" descr="UNPA (United Natural Products Alliance) logo" title="UNPA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57" y="4081611"/>
              <a:ext cx="1908314" cy="1090465"/>
            </a:xfrm>
            <a:prstGeom prst="rect">
              <a:avLst/>
            </a:prstGeom>
          </p:spPr>
        </p:pic>
        <p:sp>
          <p:nvSpPr>
            <p:cNvPr id="17" name="Rectangle 16"/>
            <p:cNvSpPr/>
            <p:nvPr/>
          </p:nvSpPr>
          <p:spPr>
            <a:xfrm>
              <a:off x="1" y="1"/>
              <a:ext cx="397565" cy="1749287"/>
            </a:xfrm>
            <a:prstGeom prst="rect">
              <a:avLst/>
            </a:prstGeom>
            <a:solidFill>
              <a:srgbClr val="CB1F4C"/>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solidFill>
                  <a:sysClr val="windowText" lastClr="000000"/>
                </a:solidFill>
              </a:endParaRPr>
            </a:p>
          </p:txBody>
        </p:sp>
        <p:pic>
          <p:nvPicPr>
            <p:cNvPr id="18" name="Picture 17" descr="woman scientist looking at a test tube" title="woman scientist looking at a test tub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1" y="1"/>
              <a:ext cx="2107580" cy="1752645"/>
            </a:xfrm>
            <a:prstGeom prst="rect">
              <a:avLst/>
            </a:prstGeom>
          </p:spPr>
        </p:pic>
        <p:pic>
          <p:nvPicPr>
            <p:cNvPr id="19" name="Picture 18" descr="white bowl overfilled with orange powder" title="bowl of powd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830349"/>
              <a:ext cx="1338146" cy="1170879"/>
            </a:xfrm>
            <a:prstGeom prst="rect">
              <a:avLst/>
            </a:prstGeom>
          </p:spPr>
        </p:pic>
        <p:pic>
          <p:nvPicPr>
            <p:cNvPr id="20" name="Picture 19" descr="close up picture of an echinacea flower" title="flowe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055434"/>
              <a:ext cx="1349298" cy="961278"/>
            </a:xfrm>
            <a:prstGeom prst="rect">
              <a:avLst/>
            </a:prstGeom>
          </p:spPr>
        </p:pic>
        <p:pic>
          <p:nvPicPr>
            <p:cNvPr id="21" name="Picture 20" descr="a grouping of multicolored tablets, capsules, and gelcaps" title="dietary supplements"/>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16206" y="1830348"/>
              <a:ext cx="1148575" cy="2172940"/>
            </a:xfrm>
            <a:prstGeom prst="rect">
              <a:avLst/>
            </a:prstGeom>
          </p:spPr>
        </p:pic>
      </p:grpSp>
      <p:sp>
        <p:nvSpPr>
          <p:cNvPr id="5" name="Title 4"/>
          <p:cNvSpPr>
            <a:spLocks noGrp="1"/>
          </p:cNvSpPr>
          <p:nvPr>
            <p:ph type="title"/>
          </p:nvPr>
        </p:nvSpPr>
        <p:spPr>
          <a:xfrm>
            <a:off x="3022466" y="1028700"/>
            <a:ext cx="5664334" cy="1219199"/>
          </a:xfrm>
        </p:spPr>
        <p:txBody>
          <a:bodyPr>
            <a:noAutofit/>
          </a:bodyPr>
          <a:lstStyle/>
          <a:p>
            <a:pPr algn="l"/>
            <a:r>
              <a:rPr lang="en-US" sz="2500" b="1" kern="0" dirty="0">
                <a:solidFill>
                  <a:srgbClr val="404040"/>
                </a:solidFill>
                <a:sym typeface="Calibri"/>
                <a:rtl val="0"/>
              </a:rPr>
              <a:t>Public meeting to discuss the development of a list of </a:t>
            </a:r>
            <a:br>
              <a:rPr lang="en-US" sz="2500" b="1" kern="0" dirty="0">
                <a:solidFill>
                  <a:srgbClr val="404040"/>
                </a:solidFill>
                <a:sym typeface="Calibri"/>
                <a:rtl val="0"/>
              </a:rPr>
            </a:br>
            <a:r>
              <a:rPr lang="en-US" sz="2500" b="1" kern="0" dirty="0">
                <a:solidFill>
                  <a:srgbClr val="404040"/>
                </a:solidFill>
                <a:sym typeface="Calibri"/>
                <a:rtl val="0"/>
              </a:rPr>
              <a:t>pre-DSHEA dietary ingredients</a:t>
            </a:r>
            <a:r>
              <a:rPr lang="en-US" b="1" kern="0" dirty="0">
                <a:solidFill>
                  <a:srgbClr val="404040"/>
                </a:solidFill>
                <a:sym typeface="Calibri"/>
                <a:rtl val="0"/>
              </a:rPr>
              <a:t/>
            </a:r>
            <a:br>
              <a:rPr lang="en-US" b="1" kern="0" dirty="0">
                <a:solidFill>
                  <a:srgbClr val="404040"/>
                </a:solidFill>
                <a:sym typeface="Calibri"/>
                <a:rtl val="0"/>
              </a:rPr>
            </a:br>
            <a:endParaRPr lang="en-US" dirty="0"/>
          </a:p>
        </p:txBody>
      </p:sp>
    </p:spTree>
    <p:extLst>
      <p:ext uri="{BB962C8B-B14F-4D97-AF65-F5344CB8AC3E}">
        <p14:creationId xmlns:p14="http://schemas.microsoft.com/office/powerpoint/2010/main" val="214283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 page of UNPA's Old Dietary Ingredient List including the introduction stating:&#10;This list of dietary ingredients is a compilation of old dietary ingredient lists developed by the American Herbal Products Association (AHPA), Council for Responsible Nutrition (CRN), Natural Products Association (NPA) and the United Natural Products Alliance (UNPA). This list was compiled shortly after passage of the Dietary Supplement Health and Education Act of 1994 (DSHEA). This list is not recognized by the Food and Drug Administration as either official or binding but only as a reference tool. Any person proposing to offer a dietary ingredient for sale under the provisions of DSHEA is advised to seek competent counsel to confirm whether such an ingredient is an old or new dietary ingredient. This list should not be relied upon as the sole basis to determine ODI/NDI status of any dietary ingredient. " title="cover page of UNPA's Old Dietary Ingredient List">
            <a:extLst>
              <a:ext uri="{FF2B5EF4-FFF2-40B4-BE49-F238E27FC236}">
                <a16:creationId xmlns:a16="http://schemas.microsoft.com/office/drawing/2014/main" xmlns="" id="{E08DE0C7-E1ED-4C80-8043-D5769427B2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346" t="6013" r="7471" b="6439"/>
          <a:stretch/>
        </p:blipFill>
        <p:spPr>
          <a:xfrm>
            <a:off x="4895850" y="1"/>
            <a:ext cx="3867150" cy="5143500"/>
          </a:xfrm>
          <a:prstGeom prst="rect">
            <a:avLst/>
          </a:prstGeom>
          <a:ln w="6350" cmpd="sng">
            <a:noFill/>
          </a:ln>
        </p:spPr>
      </p:pic>
      <p:sp>
        <p:nvSpPr>
          <p:cNvPr id="5"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sp>
        <p:nvSpPr>
          <p:cNvPr id="4" name="Title 3"/>
          <p:cNvSpPr>
            <a:spLocks noGrp="1"/>
          </p:cNvSpPr>
          <p:nvPr>
            <p:ph type="title"/>
          </p:nvPr>
        </p:nvSpPr>
        <p:spPr>
          <a:xfrm>
            <a:off x="485775" y="415529"/>
            <a:ext cx="3952875" cy="4146946"/>
          </a:xfrm>
        </p:spPr>
        <p:txBody>
          <a:bodyPr>
            <a:noAutofit/>
          </a:bodyPr>
          <a:lstStyle/>
          <a:p>
            <a:pPr lvl="0" algn="l">
              <a:spcBef>
                <a:spcPts val="0"/>
              </a:spcBef>
            </a:pPr>
            <a:r>
              <a:rPr lang="en-US" sz="3200" dirty="0">
                <a:solidFill>
                  <a:srgbClr val="404040"/>
                </a:solidFill>
                <a:latin typeface="Calibri (Heading)"/>
                <a:ea typeface="+mn-ea"/>
                <a:cs typeface="+mn-cs"/>
              </a:rPr>
              <a:t>The industry trade associations, AHPA, CHPA, CRN, NPA (NNFA), and UNPA produced an ODI list in the early, post-DSHEA era.</a:t>
            </a:r>
            <a:endParaRPr lang="en-US" dirty="0"/>
          </a:p>
        </p:txBody>
      </p:sp>
    </p:spTree>
    <p:extLst>
      <p:ext uri="{BB962C8B-B14F-4D97-AF65-F5344CB8AC3E}">
        <p14:creationId xmlns:p14="http://schemas.microsoft.com/office/powerpoint/2010/main" val="1832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UNPA, Old Dietary Ingredient List" title="page 1 of UNPA's Old Dietary Ingredient List">
            <a:extLst>
              <a:ext uri="{FF2B5EF4-FFF2-40B4-BE49-F238E27FC236}">
                <a16:creationId xmlns:a16="http://schemas.microsoft.com/office/drawing/2014/main" xmlns="" id="{674298A8-2F7E-4FEB-8401-D030D0CA1C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476" y="0"/>
            <a:ext cx="3974523" cy="5143500"/>
          </a:xfrm>
          <a:prstGeom prst="rect">
            <a:avLst/>
          </a:prstGeom>
          <a:ln w="6350" cmpd="sng">
            <a:solidFill>
              <a:schemeClr val="tx1"/>
            </a:solidFill>
          </a:ln>
        </p:spPr>
      </p:pic>
      <p:sp>
        <p:nvSpPr>
          <p:cNvPr id="2" name="TextBox 1"/>
          <p:cNvSpPr txBox="1"/>
          <p:nvPr/>
        </p:nvSpPr>
        <p:spPr>
          <a:xfrm>
            <a:off x="4810125" y="1486622"/>
            <a:ext cx="4060337" cy="2554543"/>
          </a:xfrm>
          <a:prstGeom prst="rect">
            <a:avLst/>
          </a:prstGeom>
          <a:noFill/>
        </p:spPr>
        <p:txBody>
          <a:bodyPr wrap="square" lIns="91438" tIns="45719" rIns="91438" bIns="45719" rtlCol="0">
            <a:spAutoFit/>
          </a:bodyPr>
          <a:lstStyle/>
          <a:p>
            <a:pPr marL="457200" indent="-457200">
              <a:buFont typeface="Arial"/>
              <a:buChar char="•"/>
            </a:pPr>
            <a:r>
              <a:rPr lang="en-US" sz="3200" dirty="0">
                <a:solidFill>
                  <a:srgbClr val="404040"/>
                </a:solidFill>
                <a:latin typeface="Calibri (Heading)"/>
              </a:rPr>
              <a:t>Alfalfa leaf powder</a:t>
            </a:r>
          </a:p>
          <a:p>
            <a:pPr marL="457200" indent="-457200">
              <a:buFont typeface="Arial"/>
              <a:buChar char="•"/>
            </a:pPr>
            <a:r>
              <a:rPr lang="en-US" sz="3200" dirty="0">
                <a:solidFill>
                  <a:srgbClr val="404040"/>
                </a:solidFill>
                <a:latin typeface="Calibri (Heading)"/>
              </a:rPr>
              <a:t>Aloe vera (L.) N.L. </a:t>
            </a:r>
            <a:r>
              <a:rPr lang="en-US" sz="3200" dirty="0" err="1">
                <a:solidFill>
                  <a:srgbClr val="404040"/>
                </a:solidFill>
                <a:latin typeface="Calibri (Heading)"/>
              </a:rPr>
              <a:t>Burm</a:t>
            </a:r>
            <a:r>
              <a:rPr lang="en-US" sz="3200" dirty="0">
                <a:solidFill>
                  <a:srgbClr val="404040"/>
                </a:solidFill>
                <a:latin typeface="Calibri (Heading)"/>
              </a:rPr>
              <a:t>.</a:t>
            </a:r>
          </a:p>
          <a:p>
            <a:pPr marL="457200" indent="-457200">
              <a:buFont typeface="Arial"/>
              <a:buChar char="•"/>
            </a:pPr>
            <a:r>
              <a:rPr lang="en-US" sz="3200" dirty="0">
                <a:solidFill>
                  <a:srgbClr val="404040"/>
                </a:solidFill>
                <a:latin typeface="Calibri (Heading)"/>
              </a:rPr>
              <a:t>Amino acid chelates</a:t>
            </a:r>
          </a:p>
        </p:txBody>
      </p:sp>
      <p:pic>
        <p:nvPicPr>
          <p:cNvPr id="5" name="Picture 4"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4" name="Title 3"/>
          <p:cNvSpPr>
            <a:spLocks noGrp="1"/>
          </p:cNvSpPr>
          <p:nvPr>
            <p:ph type="title"/>
          </p:nvPr>
        </p:nvSpPr>
        <p:spPr>
          <a:xfrm>
            <a:off x="4810125" y="437573"/>
            <a:ext cx="3943350" cy="1123950"/>
          </a:xfrm>
        </p:spPr>
        <p:txBody>
          <a:bodyPr>
            <a:noAutofit/>
          </a:bodyPr>
          <a:lstStyle/>
          <a:p>
            <a:pPr lvl="0" algn="l">
              <a:spcBef>
                <a:spcPts val="0"/>
              </a:spcBef>
            </a:pPr>
            <a:r>
              <a:rPr lang="en-US" sz="3200" dirty="0">
                <a:solidFill>
                  <a:srgbClr val="404040"/>
                </a:solidFill>
                <a:latin typeface="Calibri (Heading)"/>
                <a:ea typeface="+mn-ea"/>
                <a:cs typeface="+mn-cs"/>
              </a:rPr>
              <a:t>Objective: Identify ingredients, such as:</a:t>
            </a:r>
            <a:endParaRPr lang="en-US" dirty="0"/>
          </a:p>
        </p:txBody>
      </p:sp>
    </p:spTree>
    <p:extLst>
      <p:ext uri="{BB962C8B-B14F-4D97-AF65-F5344CB8AC3E}">
        <p14:creationId xmlns:p14="http://schemas.microsoft.com/office/powerpoint/2010/main" val="110045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5" name="Picture 4" descr="UNPA (United Natural Products Alliance) logo" title="UNP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3" name="Title 2"/>
          <p:cNvSpPr>
            <a:spLocks noGrp="1"/>
          </p:cNvSpPr>
          <p:nvPr>
            <p:ph type="title"/>
          </p:nvPr>
        </p:nvSpPr>
        <p:spPr>
          <a:xfrm>
            <a:off x="753395" y="1589903"/>
            <a:ext cx="7502880" cy="1203721"/>
          </a:xfrm>
        </p:spPr>
        <p:txBody>
          <a:bodyPr>
            <a:noAutofit/>
          </a:bodyPr>
          <a:lstStyle/>
          <a:p>
            <a:pPr lvl="0">
              <a:spcBef>
                <a:spcPts val="0"/>
              </a:spcBef>
            </a:pPr>
            <a:r>
              <a:rPr lang="en-US" dirty="0">
                <a:solidFill>
                  <a:srgbClr val="404040"/>
                </a:solidFill>
                <a:latin typeface="Calibri (Heading)"/>
                <a:ea typeface="+mn-ea"/>
                <a:cs typeface="+mn-cs"/>
              </a:rPr>
              <a:t>August 2016: publication of FDA’s draft NDI guidance</a:t>
            </a:r>
            <a:endParaRPr lang="en-US" dirty="0"/>
          </a:p>
        </p:txBody>
      </p:sp>
    </p:spTree>
    <p:extLst>
      <p:ext uri="{BB962C8B-B14F-4D97-AF65-F5344CB8AC3E}">
        <p14:creationId xmlns:p14="http://schemas.microsoft.com/office/powerpoint/2010/main" val="87110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NDI Guidance II</a:t>
            </a:r>
            <a:br>
              <a:rPr lang="en-US" dirty="0"/>
            </a:br>
            <a:r>
              <a:rPr lang="en-US" sz="4100" dirty="0"/>
              <a:t>&amp; Substances Generally Recognized As Safe</a:t>
            </a:r>
          </a:p>
        </p:txBody>
      </p:sp>
      <p:sp>
        <p:nvSpPr>
          <p:cNvPr id="3" name="Subtitle 2"/>
          <p:cNvSpPr>
            <a:spLocks noGrp="1"/>
          </p:cNvSpPr>
          <p:nvPr>
            <p:ph type="subTitle" idx="1"/>
          </p:nvPr>
        </p:nvSpPr>
        <p:spPr/>
        <p:txBody>
          <a:bodyPr/>
          <a:lstStyle/>
          <a:p>
            <a:r>
              <a:rPr lang="en-US" dirty="0">
                <a:solidFill>
                  <a:schemeClr val="tx1"/>
                </a:solidFill>
              </a:rPr>
              <a:t>SEPTEMBER 8, 2016 </a:t>
            </a:r>
            <a:r>
              <a:rPr lang="en-US" dirty="0"/>
              <a:t>Polling questions</a:t>
            </a:r>
          </a:p>
          <a:p>
            <a:r>
              <a:rPr lang="en-US" dirty="0"/>
              <a:t>Results of attendee polling at a UNPA conference</a:t>
            </a:r>
          </a:p>
        </p:txBody>
      </p:sp>
      <p:pic>
        <p:nvPicPr>
          <p:cNvPr id="5" name="Picture 4"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Tree>
    <p:custDataLst>
      <p:tags r:id="rId1"/>
    </p:custDataLst>
    <p:extLst>
      <p:ext uri="{BB962C8B-B14F-4D97-AF65-F5344CB8AC3E}">
        <p14:creationId xmlns:p14="http://schemas.microsoft.com/office/powerpoint/2010/main" val="162805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 graph of UNPA member responses from Feb 9, 2017 re: Ramp up NDINs (0%), Ramp up GRAS/N (7%), hold for now - too uncertain (71%), vigorous push back until FDA gets it right (21%)" title="Bar graph of UNPA member responses re: NDINs and GRAS notifications">
            <a:extLst>
              <a:ext uri="{FF2B5EF4-FFF2-40B4-BE49-F238E27FC236}">
                <a16:creationId xmlns:a16="http://schemas.microsoft.com/office/drawing/2014/main" xmlns="" id="{CD2CE2EF-E537-4761-A8AE-F8E94840191F}"/>
              </a:ext>
            </a:extLst>
          </p:cNvPr>
          <p:cNvPicPr>
            <a:picLocks noChangeAspect="1"/>
          </p:cNvPicPr>
          <p:nvPr/>
        </p:nvPicPr>
        <p:blipFill>
          <a:blip r:embed="rId2"/>
          <a:stretch>
            <a:fillRect/>
          </a:stretch>
        </p:blipFill>
        <p:spPr>
          <a:xfrm>
            <a:off x="-9524" y="16714"/>
            <a:ext cx="9143999" cy="5143499"/>
          </a:xfrm>
          <a:prstGeom prst="rect">
            <a:avLst/>
          </a:prstGeom>
        </p:spPr>
      </p:pic>
      <p:sp>
        <p:nvSpPr>
          <p:cNvPr id="3" name="Title 2"/>
          <p:cNvSpPr>
            <a:spLocks noGrp="1"/>
          </p:cNvSpPr>
          <p:nvPr>
            <p:ph type="title"/>
          </p:nvPr>
        </p:nvSpPr>
        <p:spPr>
          <a:xfrm>
            <a:off x="781050" y="406004"/>
            <a:ext cx="7334250" cy="857250"/>
          </a:xfrm>
          <a:solidFill>
            <a:schemeClr val="bg1"/>
          </a:solidFill>
        </p:spPr>
        <p:txBody>
          <a:bodyPr>
            <a:noAutofit/>
          </a:bodyPr>
          <a:lstStyle/>
          <a:p>
            <a:pPr algn="l"/>
            <a:r>
              <a:rPr lang="en-US" sz="3600" dirty="0"/>
              <a:t>For the moment, which is the better go-forward path for you?</a:t>
            </a:r>
            <a:r>
              <a:rPr lang="en-US" sz="1400" dirty="0"/>
              <a:t/>
            </a:r>
            <a:br>
              <a:rPr lang="en-US" sz="1400" dirty="0"/>
            </a:br>
            <a:endParaRPr lang="en-US" sz="1400" dirty="0"/>
          </a:p>
        </p:txBody>
      </p:sp>
    </p:spTree>
    <p:extLst>
      <p:ext uri="{BB962C8B-B14F-4D97-AF65-F5344CB8AC3E}">
        <p14:creationId xmlns:p14="http://schemas.microsoft.com/office/powerpoint/2010/main" val="255204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NDI Guidance III:</a:t>
            </a:r>
            <a:br>
              <a:rPr lang="en-US" dirty="0"/>
            </a:br>
            <a:r>
              <a:rPr lang="en-US" sz="4100" dirty="0"/>
              <a:t>Roadmap to a Viable Policy</a:t>
            </a:r>
          </a:p>
        </p:txBody>
      </p:sp>
      <p:sp>
        <p:nvSpPr>
          <p:cNvPr id="3" name="Subtitle 2"/>
          <p:cNvSpPr>
            <a:spLocks noGrp="1"/>
          </p:cNvSpPr>
          <p:nvPr>
            <p:ph type="subTitle" idx="1"/>
          </p:nvPr>
        </p:nvSpPr>
        <p:spPr/>
        <p:txBody>
          <a:bodyPr/>
          <a:lstStyle/>
          <a:p>
            <a:r>
              <a:rPr lang="en-US" dirty="0">
                <a:solidFill>
                  <a:srgbClr val="000000"/>
                </a:solidFill>
              </a:rPr>
              <a:t>February 9, 2017 </a:t>
            </a:r>
            <a:r>
              <a:rPr lang="en-US" dirty="0"/>
              <a:t>Polling questions</a:t>
            </a:r>
          </a:p>
          <a:p>
            <a:r>
              <a:rPr lang="en-US" dirty="0"/>
              <a:t>Results of attendee polling at a UNPA conference</a:t>
            </a:r>
          </a:p>
          <a:p>
            <a:endParaRPr lang="en-US" dirty="0"/>
          </a:p>
        </p:txBody>
      </p:sp>
      <p:pic>
        <p:nvPicPr>
          <p:cNvPr id="5" name="Picture 4"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Tree>
    <p:custDataLst>
      <p:tags r:id="rId1"/>
    </p:custDataLst>
    <p:extLst>
      <p:ext uri="{BB962C8B-B14F-4D97-AF65-F5344CB8AC3E}">
        <p14:creationId xmlns:p14="http://schemas.microsoft.com/office/powerpoint/2010/main" val="345374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5" name="Picture 4" descr="UNPA (United Natural Products Alliance) logo" title="UNP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3" name="Title 2"/>
          <p:cNvSpPr>
            <a:spLocks noGrp="1"/>
          </p:cNvSpPr>
          <p:nvPr>
            <p:ph type="title"/>
          </p:nvPr>
        </p:nvSpPr>
        <p:spPr>
          <a:xfrm>
            <a:off x="457200" y="2006204"/>
            <a:ext cx="8229600" cy="857250"/>
          </a:xfrm>
        </p:spPr>
        <p:txBody>
          <a:bodyPr>
            <a:normAutofit fontScale="90000"/>
          </a:bodyPr>
          <a:lstStyle/>
          <a:p>
            <a:r>
              <a:rPr lang="en-US" dirty="0">
                <a:solidFill>
                  <a:srgbClr val="404040"/>
                </a:solidFill>
                <a:latin typeface="Calibri (Heading)"/>
              </a:rPr>
              <a:t>Defining the scope of ODI evidence</a:t>
            </a:r>
            <a:endParaRPr lang="en-US" dirty="0"/>
          </a:p>
        </p:txBody>
      </p:sp>
    </p:spTree>
    <p:extLst>
      <p:ext uri="{BB962C8B-B14F-4D97-AF65-F5344CB8AC3E}">
        <p14:creationId xmlns:p14="http://schemas.microsoft.com/office/powerpoint/2010/main" val="41570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menu from Emperor Herbal Restaurant, 626 Broadway, San Francisco, CA 94133" title="asian restaurant menu">
            <a:extLst>
              <a:ext uri="{FF2B5EF4-FFF2-40B4-BE49-F238E27FC236}">
                <a16:creationId xmlns:a16="http://schemas.microsoft.com/office/drawing/2014/main" xmlns="" id="{CE604EAC-2B85-41C9-8869-AF169B341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4724" y="183444"/>
            <a:ext cx="6641430" cy="4296833"/>
          </a:xfrm>
          <a:prstGeom prst="rect">
            <a:avLst/>
          </a:prstGeom>
          <a:ln w="6350" cmpd="sng">
            <a:solidFill>
              <a:schemeClr val="tx1"/>
            </a:solidFill>
          </a:ln>
        </p:spPr>
      </p:pic>
      <p:sp>
        <p:nvSpPr>
          <p:cNvPr id="6"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7" name="Picture 6"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3" name="Title 2"/>
          <p:cNvSpPr>
            <a:spLocks noGrp="1"/>
          </p:cNvSpPr>
          <p:nvPr>
            <p:ph type="title"/>
          </p:nvPr>
        </p:nvSpPr>
        <p:spPr>
          <a:xfrm>
            <a:off x="2546998" y="4493116"/>
            <a:ext cx="4000500" cy="470296"/>
          </a:xfrm>
        </p:spPr>
        <p:txBody>
          <a:bodyPr>
            <a:normAutofit fontScale="90000"/>
          </a:bodyPr>
          <a:lstStyle/>
          <a:p>
            <a:pPr lvl="0">
              <a:spcBef>
                <a:spcPts val="0"/>
              </a:spcBef>
            </a:pPr>
            <a:r>
              <a:rPr lang="en-US" sz="2400" dirty="0">
                <a:solidFill>
                  <a:srgbClr val="404040"/>
                </a:solidFill>
                <a:ea typeface="+mn-ea"/>
                <a:cs typeface="+mn-cs"/>
              </a:rPr>
              <a:t>Restaurant menu circa mid-1980s</a:t>
            </a:r>
            <a:endParaRPr lang="en-US" dirty="0"/>
          </a:p>
        </p:txBody>
      </p:sp>
    </p:spTree>
    <p:extLst>
      <p:ext uri="{BB962C8B-B14F-4D97-AF65-F5344CB8AC3E}">
        <p14:creationId xmlns:p14="http://schemas.microsoft.com/office/powerpoint/2010/main" val="994479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close up shot of part of the menu from Emperor Herbal Restaurant, 626 Broadway, San Francisco, CA 94133. This shot shows some of the listed foods which includes Ling Chi Ginseng, Ginseng Chicken..." title="Menu">
            <a:extLst>
              <a:ext uri="{FF2B5EF4-FFF2-40B4-BE49-F238E27FC236}">
                <a16:creationId xmlns:a16="http://schemas.microsoft.com/office/drawing/2014/main" xmlns="" id="{6BDFE4EB-6D36-4504-92E4-C7A318354A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6805" y="340116"/>
            <a:ext cx="5899842" cy="4212566"/>
          </a:xfrm>
          <a:prstGeom prst="rect">
            <a:avLst/>
          </a:prstGeom>
          <a:ln w="6350" cmpd="sng">
            <a:solidFill>
              <a:schemeClr val="tx1"/>
            </a:solidFill>
          </a:ln>
        </p:spPr>
      </p:pic>
      <p:pic>
        <p:nvPicPr>
          <p:cNvPr id="5" name="Picture 4" descr="close up short of part of the menu from Emperor Herbal Restaurant, 626 Broadway, San Francisco, CA 94133. Depicting the description of this restaurant which states: Hello! We would like to invite you to the first herbal restaurant in the U.S. Our restaurant caters to the needs of health oriented people. Each savory dish contains herbal ingredients &amp; exotic meats such as venison, snake, &amp; turtle besides pork, beef, poultry, &amp; fish. Our menu is composed of the most famous dishes in china - from the royal kitchens of the kings. Our chef has had years of cooking experience in China. This is an experience you shouldn't miss! &#10;Then lists the hours of business.&#10;" title="close up shot of part of a chinese restaurant menu">
            <a:extLst>
              <a:ext uri="{FF2B5EF4-FFF2-40B4-BE49-F238E27FC236}">
                <a16:creationId xmlns:a16="http://schemas.microsoft.com/office/drawing/2014/main" xmlns="" id="{0C1A8627-EBE8-4FA1-84B7-4F755F3220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64" y="0"/>
            <a:ext cx="1765517" cy="5029200"/>
          </a:xfrm>
          <a:prstGeom prst="rect">
            <a:avLst/>
          </a:prstGeom>
          <a:ln w="6350" cmpd="sng">
            <a:solidFill>
              <a:schemeClr val="tx1"/>
            </a:solidFill>
          </a:ln>
        </p:spPr>
      </p:pic>
      <p:pic>
        <p:nvPicPr>
          <p:cNvPr id="7" name="Picture 6" descr="UNPA (United Natural Products Alliance) logo" title="UNPA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2" name="Title 1"/>
          <p:cNvSpPr>
            <a:spLocks noGrp="1"/>
          </p:cNvSpPr>
          <p:nvPr>
            <p:ph type="title"/>
          </p:nvPr>
        </p:nvSpPr>
        <p:spPr>
          <a:xfrm>
            <a:off x="4437710" y="4588365"/>
            <a:ext cx="2238375" cy="422671"/>
          </a:xfrm>
        </p:spPr>
        <p:txBody>
          <a:bodyPr>
            <a:normAutofit fontScale="90000"/>
          </a:bodyPr>
          <a:lstStyle/>
          <a:p>
            <a:pPr lvl="0">
              <a:spcBef>
                <a:spcPts val="0"/>
              </a:spcBef>
            </a:pPr>
            <a:r>
              <a:rPr lang="en-US" sz="2300" dirty="0">
                <a:solidFill>
                  <a:srgbClr val="404040"/>
                </a:solidFill>
                <a:ea typeface="+mn-ea"/>
                <a:cs typeface="+mn-cs"/>
              </a:rPr>
              <a:t>Restaurant menu</a:t>
            </a:r>
            <a:endParaRPr lang="en-US" dirty="0"/>
          </a:p>
        </p:txBody>
      </p:sp>
    </p:spTree>
    <p:extLst>
      <p:ext uri="{BB962C8B-B14F-4D97-AF65-F5344CB8AC3E}">
        <p14:creationId xmlns:p14="http://schemas.microsoft.com/office/powerpoint/2010/main" val="191260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1575"/>
          </a:xfrm>
          <a:solidFill>
            <a:srgbClr val="696157"/>
          </a:solidFill>
        </p:spPr>
        <p:txBody>
          <a:bodyPr>
            <a:normAutofit/>
          </a:bodyPr>
          <a:lstStyle/>
          <a:p>
            <a:pPr lvl="0">
              <a:spcBef>
                <a:spcPts val="0"/>
              </a:spcBef>
            </a:pPr>
            <a:r>
              <a:rPr lang="en-US" sz="3600" dirty="0">
                <a:solidFill>
                  <a:prstClr val="white"/>
                </a:solidFill>
                <a:ea typeface="+mn-ea"/>
                <a:cs typeface="+mn-cs"/>
              </a:rPr>
              <a:t>Summary</a:t>
            </a:r>
            <a:endParaRPr lang="en-US" dirty="0"/>
          </a:p>
        </p:txBody>
      </p:sp>
      <p:sp>
        <p:nvSpPr>
          <p:cNvPr id="8" name="Date Placeholder 3"/>
          <p:cNvSpPr>
            <a:spLocks noGrp="1"/>
          </p:cNvSpPr>
          <p:nvPr>
            <p:ph type="dt" sz="half" idx="10"/>
          </p:nvPr>
        </p:nvSpPr>
        <p:spPr/>
        <p:txBody>
          <a:bodyPr/>
          <a:lstStyle/>
          <a:p>
            <a:pPr>
              <a:defRPr/>
            </a:pPr>
            <a:r>
              <a:rPr lang="en-US" dirty="0">
                <a:solidFill>
                  <a:prstClr val="black">
                    <a:tint val="75000"/>
                  </a:prstClr>
                </a:solidFill>
                <a:latin typeface="Calibri"/>
              </a:rPr>
              <a:t>UNPA © 2017</a:t>
            </a:r>
          </a:p>
          <a:p>
            <a:pPr>
              <a:defRPr/>
            </a:pPr>
            <a:endParaRPr lang="en-US" dirty="0">
              <a:solidFill>
                <a:prstClr val="black">
                  <a:tint val="75000"/>
                </a:prstClr>
              </a:solidFill>
            </a:endParaRPr>
          </a:p>
        </p:txBody>
      </p:sp>
      <p:sp>
        <p:nvSpPr>
          <p:cNvPr id="14" name="Content Placeholder 4">
            <a:extLst>
              <a:ext uri="{FF2B5EF4-FFF2-40B4-BE49-F238E27FC236}">
                <a16:creationId xmlns:a16="http://schemas.microsoft.com/office/drawing/2014/main" xmlns="" id="{8EED00BF-9732-4C93-845A-41A7BFD0B699}"/>
              </a:ext>
            </a:extLst>
          </p:cNvPr>
          <p:cNvSpPr>
            <a:spLocks noGrp="1"/>
          </p:cNvSpPr>
          <p:nvPr>
            <p:ph idx="4294967295"/>
          </p:nvPr>
        </p:nvSpPr>
        <p:spPr>
          <a:xfrm>
            <a:off x="676275" y="1466850"/>
            <a:ext cx="8467725" cy="3417888"/>
          </a:xfrm>
        </p:spPr>
        <p:txBody>
          <a:bodyPr>
            <a:normAutofit fontScale="77500" lnSpcReduction="20000"/>
          </a:bodyPr>
          <a:lstStyle/>
          <a:p>
            <a:r>
              <a:rPr lang="en-US" dirty="0">
                <a:solidFill>
                  <a:srgbClr val="404040"/>
                </a:solidFill>
              </a:rPr>
              <a:t>DSHEA established a statutory “home” for dietary supplements</a:t>
            </a:r>
          </a:p>
          <a:p>
            <a:r>
              <a:rPr lang="en-US" dirty="0">
                <a:solidFill>
                  <a:srgbClr val="404040"/>
                </a:solidFill>
              </a:rPr>
              <a:t>This included a “new” and “old” ingredient provision to ensure consumer access to existing products</a:t>
            </a:r>
          </a:p>
          <a:p>
            <a:r>
              <a:rPr lang="en-US" dirty="0">
                <a:solidFill>
                  <a:srgbClr val="404040"/>
                </a:solidFill>
              </a:rPr>
              <a:t>Confirming ODI status is urgent (23 years later) </a:t>
            </a:r>
            <a:br>
              <a:rPr lang="en-US" dirty="0">
                <a:solidFill>
                  <a:srgbClr val="404040"/>
                </a:solidFill>
              </a:rPr>
            </a:br>
            <a:r>
              <a:rPr lang="en-US" dirty="0">
                <a:solidFill>
                  <a:srgbClr val="404040"/>
                </a:solidFill>
              </a:rPr>
              <a:t>and impedes the notifications of NDIs</a:t>
            </a:r>
          </a:p>
          <a:p>
            <a:r>
              <a:rPr lang="en-US" dirty="0">
                <a:solidFill>
                  <a:srgbClr val="404040"/>
                </a:solidFill>
              </a:rPr>
              <a:t>The evidence to establish ODI status should be:</a:t>
            </a:r>
          </a:p>
          <a:p>
            <a:pPr lvl="1"/>
            <a:r>
              <a:rPr lang="en-US" dirty="0">
                <a:solidFill>
                  <a:srgbClr val="404040"/>
                </a:solidFill>
              </a:rPr>
              <a:t>A date in time prior to Oct. 15, 1994</a:t>
            </a:r>
          </a:p>
          <a:p>
            <a:pPr lvl="1"/>
            <a:r>
              <a:rPr lang="en-US" dirty="0">
                <a:solidFill>
                  <a:srgbClr val="404040"/>
                </a:solidFill>
              </a:rPr>
              <a:t>Credible evidence of use as a “dietary supplement” </a:t>
            </a:r>
            <a:r>
              <a:rPr lang="en-US" i="1" dirty="0">
                <a:solidFill>
                  <a:srgbClr val="404040"/>
                </a:solidFill>
              </a:rPr>
              <a:t>and</a:t>
            </a:r>
            <a:r>
              <a:rPr lang="en-US" dirty="0">
                <a:solidFill>
                  <a:srgbClr val="404040"/>
                </a:solidFill>
              </a:rPr>
              <a:t> relevant food use</a:t>
            </a:r>
          </a:p>
        </p:txBody>
      </p:sp>
      <p:pic>
        <p:nvPicPr>
          <p:cNvPr id="13" name="Picture 12"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cxnSp>
        <p:nvCxnSpPr>
          <p:cNvPr id="15" name="Straight Connector 14" descr="Red line" title="Red line"/>
          <p:cNvCxnSpPr/>
          <p:nvPr/>
        </p:nvCxnSpPr>
        <p:spPr>
          <a:xfrm>
            <a:off x="0" y="127635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95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1322B9-ED8C-4D20-83D8-382A37798448}"/>
              </a:ext>
            </a:extLst>
          </p:cNvPr>
          <p:cNvSpPr>
            <a:spLocks noGrp="1"/>
          </p:cNvSpPr>
          <p:nvPr>
            <p:ph type="title"/>
          </p:nvPr>
        </p:nvSpPr>
        <p:spPr>
          <a:xfrm>
            <a:off x="457200" y="1356581"/>
            <a:ext cx="8229600" cy="1941897"/>
          </a:xfrm>
        </p:spPr>
        <p:txBody>
          <a:bodyPr>
            <a:normAutofit fontScale="90000"/>
          </a:bodyPr>
          <a:lstStyle/>
          <a:p>
            <a:r>
              <a:rPr lang="en-US" dirty="0">
                <a:solidFill>
                  <a:srgbClr val="404040"/>
                </a:solidFill>
              </a:rPr>
              <a:t>Panel 1: “What evidence is necessary to show that an ingredient was marketed before Oct. 15, 1994?”</a:t>
            </a:r>
          </a:p>
        </p:txBody>
      </p:sp>
      <p:pic>
        <p:nvPicPr>
          <p:cNvPr id="3" name="Picture 2" descr="UNPA (United Natural Products Alliance) logo" title="UNP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13"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latin typeface="Calibri"/>
              </a:rPr>
              <a:t>UNPA © 2017</a:t>
            </a:r>
          </a:p>
          <a:p>
            <a:pPr>
              <a:defRPr/>
            </a:pPr>
            <a:endParaRPr lang="en-US" dirty="0">
              <a:solidFill>
                <a:prstClr val="black">
                  <a:tint val="75000"/>
                </a:prstClr>
              </a:solidFill>
            </a:endParaRPr>
          </a:p>
        </p:txBody>
      </p:sp>
    </p:spTree>
    <p:extLst>
      <p:ext uri="{BB962C8B-B14F-4D97-AF65-F5344CB8AC3E}">
        <p14:creationId xmlns:p14="http://schemas.microsoft.com/office/powerpoint/2010/main" val="86528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1100"/>
          </a:xfrm>
          <a:solidFill>
            <a:srgbClr val="696157"/>
          </a:solidFill>
        </p:spPr>
        <p:txBody>
          <a:bodyPr>
            <a:normAutofit/>
          </a:bodyPr>
          <a:lstStyle/>
          <a:p>
            <a:pPr lvl="0">
              <a:spcBef>
                <a:spcPts val="0"/>
              </a:spcBef>
            </a:pPr>
            <a:r>
              <a:rPr lang="en-US" sz="3600" dirty="0">
                <a:solidFill>
                  <a:prstClr val="white"/>
                </a:solidFill>
                <a:ea typeface="+mn-ea"/>
                <a:cs typeface="+mn-cs"/>
              </a:rPr>
              <a:t>Summary </a:t>
            </a:r>
            <a:r>
              <a:rPr lang="en-US" sz="1800" dirty="0">
                <a:solidFill>
                  <a:prstClr val="white"/>
                </a:solidFill>
                <a:ea typeface="+mn-ea"/>
                <a:cs typeface="+mn-cs"/>
              </a:rPr>
              <a:t>(cont’d)</a:t>
            </a:r>
            <a:endParaRPr lang="en-US" dirty="0"/>
          </a:p>
        </p:txBody>
      </p:sp>
      <p:sp>
        <p:nvSpPr>
          <p:cNvPr id="8" name="Date Placeholder 3"/>
          <p:cNvSpPr>
            <a:spLocks noGrp="1"/>
          </p:cNvSpPr>
          <p:nvPr>
            <p:ph type="dt" sz="half" idx="10"/>
          </p:nvPr>
        </p:nvSpPr>
        <p:spPr/>
        <p:txBody>
          <a:bodyPr/>
          <a:lstStyle/>
          <a:p>
            <a:pPr>
              <a:defRPr/>
            </a:pPr>
            <a:r>
              <a:rPr lang="en-US" dirty="0">
                <a:solidFill>
                  <a:prstClr val="black">
                    <a:tint val="75000"/>
                  </a:prstClr>
                </a:solidFill>
                <a:latin typeface="Calibri"/>
              </a:rPr>
              <a:t>UNPA © 2017</a:t>
            </a:r>
          </a:p>
          <a:p>
            <a:pPr>
              <a:defRPr/>
            </a:pPr>
            <a:endParaRPr lang="en-US" dirty="0">
              <a:solidFill>
                <a:prstClr val="black">
                  <a:tint val="75000"/>
                </a:prstClr>
              </a:solidFill>
            </a:endParaRPr>
          </a:p>
        </p:txBody>
      </p:sp>
      <p:sp>
        <p:nvSpPr>
          <p:cNvPr id="14" name="Content Placeholder 4">
            <a:extLst>
              <a:ext uri="{FF2B5EF4-FFF2-40B4-BE49-F238E27FC236}">
                <a16:creationId xmlns:a16="http://schemas.microsoft.com/office/drawing/2014/main" xmlns="" id="{8EED00BF-9732-4C93-845A-41A7BFD0B699}"/>
              </a:ext>
            </a:extLst>
          </p:cNvPr>
          <p:cNvSpPr>
            <a:spLocks noGrp="1"/>
          </p:cNvSpPr>
          <p:nvPr>
            <p:ph idx="4294967295"/>
          </p:nvPr>
        </p:nvSpPr>
        <p:spPr>
          <a:xfrm>
            <a:off x="914400" y="1704975"/>
            <a:ext cx="8229600" cy="2811463"/>
          </a:xfrm>
        </p:spPr>
        <p:txBody>
          <a:bodyPr>
            <a:normAutofit fontScale="92500" lnSpcReduction="10000"/>
          </a:bodyPr>
          <a:lstStyle/>
          <a:p>
            <a:r>
              <a:rPr lang="en-US" dirty="0">
                <a:solidFill>
                  <a:srgbClr val="404040"/>
                </a:solidFill>
              </a:rPr>
              <a:t>Passage of time = loss of records</a:t>
            </a:r>
          </a:p>
          <a:p>
            <a:r>
              <a:rPr lang="en-US" dirty="0">
                <a:solidFill>
                  <a:srgbClr val="404040"/>
                </a:solidFill>
              </a:rPr>
              <a:t>Loss of records = uncertainty over ODI status</a:t>
            </a:r>
          </a:p>
          <a:p>
            <a:r>
              <a:rPr lang="en-US" dirty="0">
                <a:solidFill>
                  <a:srgbClr val="404040"/>
                </a:solidFill>
              </a:rPr>
              <a:t>Finally, the issues of chemical alteration, manufacturing changes, and combination products must be co-resolved before a meaningful ODI list can be achieved</a:t>
            </a:r>
          </a:p>
        </p:txBody>
      </p:sp>
      <p:pic>
        <p:nvPicPr>
          <p:cNvPr id="13" name="Picture 12"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cxnSp>
        <p:nvCxnSpPr>
          <p:cNvPr id="15" name="Straight Connector 14" descr="Red line" title="Red line"/>
          <p:cNvCxnSpPr/>
          <p:nvPr/>
        </p:nvCxnSpPr>
        <p:spPr>
          <a:xfrm>
            <a:off x="0" y="127635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47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icture of flower" title="Picture of flower"/>
          <p:cNvPicPr>
            <a:picLocks noChangeAspect="1"/>
          </p:cNvPicPr>
          <p:nvPr/>
        </p:nvPicPr>
        <p:blipFill rotWithShape="1">
          <a:blip r:embed="rId2">
            <a:alphaModFix amt="25000"/>
            <a:extLst>
              <a:ext uri="{28A0092B-C50C-407E-A947-70E740481C1C}">
                <a14:useLocalDpi xmlns:a14="http://schemas.microsoft.com/office/drawing/2010/main" val="0"/>
              </a:ext>
            </a:extLst>
          </a:blip>
          <a:srcRect t="30000" b="25244"/>
          <a:stretch/>
        </p:blipFill>
        <p:spPr>
          <a:xfrm>
            <a:off x="0" y="2074128"/>
            <a:ext cx="9144000" cy="3069373"/>
          </a:xfrm>
          <a:prstGeom prst="rect">
            <a:avLst/>
          </a:prstGeom>
        </p:spPr>
      </p:pic>
      <p:sp>
        <p:nvSpPr>
          <p:cNvPr id="5" name="Title 1"/>
          <p:cNvSpPr>
            <a:spLocks noGrp="1"/>
          </p:cNvSpPr>
          <p:nvPr>
            <p:ph type="title"/>
          </p:nvPr>
        </p:nvSpPr>
        <p:spPr>
          <a:xfrm>
            <a:off x="495075" y="2692648"/>
            <a:ext cx="8168910" cy="2102378"/>
          </a:xfrm>
        </p:spPr>
        <p:txBody>
          <a:bodyPr>
            <a:normAutofit/>
          </a:bodyPr>
          <a:lstStyle/>
          <a:p>
            <a:pPr>
              <a:lnSpc>
                <a:spcPct val="80000"/>
              </a:lnSpc>
              <a:defRPr/>
            </a:pPr>
            <a:r>
              <a:rPr lang="en-US" sz="2000" dirty="0">
                <a:solidFill>
                  <a:srgbClr val="404040"/>
                </a:solidFill>
              </a:rPr>
              <a:t>Loren Israelsen</a:t>
            </a:r>
            <a:br>
              <a:rPr lang="en-US" sz="2000" dirty="0">
                <a:solidFill>
                  <a:srgbClr val="404040"/>
                </a:solidFill>
              </a:rPr>
            </a:br>
            <a:r>
              <a:rPr lang="en-US" sz="2000" dirty="0">
                <a:solidFill>
                  <a:srgbClr val="404040"/>
                </a:solidFill>
              </a:rPr>
              <a:t>United Natural Products Alliance</a:t>
            </a:r>
            <a:br>
              <a:rPr lang="en-US" sz="2000" dirty="0">
                <a:solidFill>
                  <a:srgbClr val="404040"/>
                </a:solidFill>
              </a:rPr>
            </a:br>
            <a:r>
              <a:rPr lang="en-US" sz="2000" dirty="0">
                <a:solidFill>
                  <a:srgbClr val="404040"/>
                </a:solidFill>
              </a:rPr>
              <a:t>1075 E. Hollywood Ave.</a:t>
            </a:r>
            <a:br>
              <a:rPr lang="en-US" sz="2000" dirty="0">
                <a:solidFill>
                  <a:srgbClr val="404040"/>
                </a:solidFill>
              </a:rPr>
            </a:br>
            <a:r>
              <a:rPr lang="en-US" sz="2000" dirty="0">
                <a:solidFill>
                  <a:srgbClr val="404040"/>
                </a:solidFill>
              </a:rPr>
              <a:t>Salt Lake City, UT 84105</a:t>
            </a:r>
            <a:br>
              <a:rPr lang="en-US" sz="2000" dirty="0">
                <a:solidFill>
                  <a:srgbClr val="404040"/>
                </a:solidFill>
              </a:rPr>
            </a:br>
            <a:r>
              <a:rPr lang="en-US" sz="1100" dirty="0">
                <a:solidFill>
                  <a:srgbClr val="404040"/>
                </a:solidFill>
              </a:rPr>
              <a:t/>
            </a:r>
            <a:br>
              <a:rPr lang="en-US" sz="1100" dirty="0">
                <a:solidFill>
                  <a:srgbClr val="404040"/>
                </a:solidFill>
              </a:rPr>
            </a:br>
            <a:r>
              <a:rPr lang="en-US" sz="1800" i="1" dirty="0">
                <a:solidFill>
                  <a:srgbClr val="404040"/>
                </a:solidFill>
              </a:rPr>
              <a:t>p: 801.474.2572</a:t>
            </a:r>
            <a:br>
              <a:rPr lang="en-US" sz="1800" i="1" dirty="0">
                <a:solidFill>
                  <a:srgbClr val="404040"/>
                </a:solidFill>
              </a:rPr>
            </a:br>
            <a:r>
              <a:rPr lang="en-US" sz="1800" i="1" dirty="0" err="1">
                <a:solidFill>
                  <a:srgbClr val="404040"/>
                </a:solidFill>
              </a:rPr>
              <a:t>loren@unpa.com</a:t>
            </a:r>
            <a:r>
              <a:rPr lang="en-US" sz="1800" i="1" dirty="0">
                <a:solidFill>
                  <a:srgbClr val="404040"/>
                </a:solidFill>
              </a:rPr>
              <a:t/>
            </a:r>
            <a:br>
              <a:rPr lang="en-US" sz="1800" i="1" dirty="0">
                <a:solidFill>
                  <a:srgbClr val="404040"/>
                </a:solidFill>
              </a:rPr>
            </a:br>
            <a:r>
              <a:rPr lang="en-US" sz="1800" i="1" dirty="0">
                <a:solidFill>
                  <a:srgbClr val="404040"/>
                </a:solidFill>
              </a:rPr>
              <a:t>unpa.com</a:t>
            </a:r>
          </a:p>
        </p:txBody>
      </p:sp>
      <p:pic>
        <p:nvPicPr>
          <p:cNvPr id="6" name="Picture 5" descr="UNPA_STACK_LOGO-HR.jpg" title="UNPA Logo"/>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0401" y="279981"/>
            <a:ext cx="2883584" cy="1522949"/>
          </a:xfrm>
          <a:prstGeom prst="rect">
            <a:avLst/>
          </a:prstGeom>
        </p:spPr>
      </p:pic>
      <p:sp>
        <p:nvSpPr>
          <p:cNvPr id="7" name="TextBox 6"/>
          <p:cNvSpPr txBox="1"/>
          <p:nvPr/>
        </p:nvSpPr>
        <p:spPr>
          <a:xfrm>
            <a:off x="115935" y="4791447"/>
            <a:ext cx="4293317" cy="265454"/>
          </a:xfrm>
          <a:prstGeom prst="rect">
            <a:avLst/>
          </a:prstGeom>
          <a:noFill/>
        </p:spPr>
        <p:txBody>
          <a:bodyPr wrap="square" lIns="91438" tIns="45719" rIns="91438" bIns="45719" rtlCol="0">
            <a:spAutoFit/>
          </a:bodyPr>
          <a:lstStyle/>
          <a:p>
            <a:pPr>
              <a:defRPr/>
            </a:pPr>
            <a:r>
              <a:rPr lang="en-US" sz="1100" dirty="0">
                <a:solidFill>
                  <a:prstClr val="black">
                    <a:tint val="75000"/>
                  </a:prstClr>
                </a:solidFill>
              </a:rPr>
              <a:t>© 2017 UNPA </a:t>
            </a:r>
            <a:endParaRPr lang="en-US" sz="1100" dirty="0">
              <a:solidFill>
                <a:prstClr val="black">
                  <a:tint val="75000"/>
                </a:prstClr>
              </a:solidFill>
              <a:latin typeface="Calibri"/>
            </a:endParaRPr>
          </a:p>
        </p:txBody>
      </p:sp>
      <p:sp>
        <p:nvSpPr>
          <p:cNvPr id="8" name="TextBox 7"/>
          <p:cNvSpPr txBox="1"/>
          <p:nvPr/>
        </p:nvSpPr>
        <p:spPr>
          <a:xfrm>
            <a:off x="3505201" y="2107871"/>
            <a:ext cx="2043147" cy="584776"/>
          </a:xfrm>
          <a:prstGeom prst="rect">
            <a:avLst/>
          </a:prstGeom>
          <a:noFill/>
        </p:spPr>
        <p:txBody>
          <a:bodyPr wrap="none" lIns="91438" tIns="45719" rIns="91438" bIns="45719" rtlCol="0">
            <a:spAutoFit/>
          </a:bodyPr>
          <a:lstStyle/>
          <a:p>
            <a:r>
              <a:rPr lang="en-US" sz="3200" dirty="0">
                <a:solidFill>
                  <a:srgbClr val="CB1F4C"/>
                </a:solidFill>
                <a:latin typeface="+mj-lt"/>
              </a:rPr>
              <a:t>Thank you!</a:t>
            </a:r>
          </a:p>
        </p:txBody>
      </p:sp>
    </p:spTree>
    <p:extLst>
      <p:ext uri="{BB962C8B-B14F-4D97-AF65-F5344CB8AC3E}">
        <p14:creationId xmlns:p14="http://schemas.microsoft.com/office/powerpoint/2010/main" val="426367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0" y="0"/>
            <a:ext cx="9144000" cy="1133475"/>
          </a:xfrm>
          <a:solidFill>
            <a:srgbClr val="696157"/>
          </a:solidFill>
        </p:spPr>
        <p:txBody>
          <a:bodyPr>
            <a:normAutofit/>
          </a:bodyPr>
          <a:lstStyle/>
          <a:p>
            <a:r>
              <a:rPr lang="en-US" dirty="0">
                <a:solidFill>
                  <a:schemeClr val="bg1"/>
                </a:solidFill>
                <a:latin typeface="Calibri (Heading)"/>
              </a:rPr>
              <a:t>Presentation objectives</a:t>
            </a:r>
            <a:endParaRPr lang="en-US" dirty="0"/>
          </a:p>
        </p:txBody>
      </p:sp>
      <p:sp>
        <p:nvSpPr>
          <p:cNvPr id="14" name="Content Placeholder 4">
            <a:extLst>
              <a:ext uri="{FF2B5EF4-FFF2-40B4-BE49-F238E27FC236}">
                <a16:creationId xmlns:a16="http://schemas.microsoft.com/office/drawing/2014/main" xmlns="" id="{8EED00BF-9732-4C93-845A-41A7BFD0B699}"/>
              </a:ext>
            </a:extLst>
          </p:cNvPr>
          <p:cNvSpPr>
            <a:spLocks noGrp="1"/>
          </p:cNvSpPr>
          <p:nvPr>
            <p:ph idx="1"/>
          </p:nvPr>
        </p:nvSpPr>
        <p:spPr/>
        <p:txBody>
          <a:bodyPr/>
          <a:lstStyle/>
          <a:p>
            <a:r>
              <a:rPr lang="en-US" dirty="0"/>
              <a:t>A timeline perspective</a:t>
            </a:r>
            <a:br>
              <a:rPr lang="en-US" dirty="0"/>
            </a:br>
            <a:endParaRPr lang="en-US" dirty="0"/>
          </a:p>
          <a:p>
            <a:r>
              <a:rPr lang="en-US" dirty="0"/>
              <a:t>Where we are in 2017</a:t>
            </a:r>
            <a:br>
              <a:rPr lang="en-US" dirty="0"/>
            </a:br>
            <a:endParaRPr lang="en-US" dirty="0"/>
          </a:p>
          <a:p>
            <a:r>
              <a:rPr lang="en-US" dirty="0"/>
              <a:t>Defining the scope of ODI evidence</a:t>
            </a:r>
          </a:p>
        </p:txBody>
      </p:sp>
      <p:sp>
        <p:nvSpPr>
          <p:cNvPr id="8" name="Date Placeholder 3"/>
          <p:cNvSpPr>
            <a:spLocks noGrp="1"/>
          </p:cNvSpPr>
          <p:nvPr>
            <p:ph type="dt" sz="half" idx="10"/>
          </p:nvPr>
        </p:nvSpPr>
        <p:spPr/>
        <p:txBody>
          <a:bodyPr/>
          <a:lstStyle/>
          <a:p>
            <a:r>
              <a:rPr lang="en-US"/>
              <a:t>UNPA © 2017</a:t>
            </a:r>
          </a:p>
          <a:p>
            <a:endParaRPr lang="en-US" dirty="0"/>
          </a:p>
        </p:txBody>
      </p:sp>
      <p:pic>
        <p:nvPicPr>
          <p:cNvPr id="13" name="Picture 12"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cxnSp>
        <p:nvCxnSpPr>
          <p:cNvPr id="3" name="Straight Connector 2" descr="Red line" title="Red line"/>
          <p:cNvCxnSpPr/>
          <p:nvPr/>
        </p:nvCxnSpPr>
        <p:spPr>
          <a:xfrm>
            <a:off x="0" y="1238250"/>
            <a:ext cx="9144000" cy="0"/>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61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6724" y="339328"/>
            <a:ext cx="8220075" cy="2146697"/>
          </a:xfrm>
        </p:spPr>
        <p:txBody>
          <a:bodyPr>
            <a:noAutofit/>
          </a:bodyPr>
          <a:lstStyle/>
          <a:p>
            <a:r>
              <a:rPr lang="en-US" sz="3200" dirty="0">
                <a:solidFill>
                  <a:srgbClr val="404040"/>
                </a:solidFill>
                <a:ea typeface="+mn-ea"/>
                <a:cs typeface="+mn-cs"/>
              </a:rPr>
              <a:t>This is a </a:t>
            </a:r>
            <a:r>
              <a:rPr lang="en-US" sz="3200" i="1" dirty="0">
                <a:solidFill>
                  <a:srgbClr val="404040"/>
                </a:solidFill>
                <a:ea typeface="+mn-ea"/>
                <a:cs typeface="+mn-cs"/>
              </a:rPr>
              <a:t>very</a:t>
            </a:r>
            <a:r>
              <a:rPr lang="en-US" sz="3200" dirty="0">
                <a:solidFill>
                  <a:srgbClr val="404040"/>
                </a:solidFill>
                <a:ea typeface="+mn-ea"/>
                <a:cs typeface="+mn-cs"/>
              </a:rPr>
              <a:t> old issue. Dietary supplements did not fit into a binary food/drug regulatory system.</a:t>
            </a:r>
            <a:endParaRPr lang="en-US" sz="3200" dirty="0"/>
          </a:p>
        </p:txBody>
      </p:sp>
      <p:sp>
        <p:nvSpPr>
          <p:cNvPr id="5" name="Content Placeholder 4">
            <a:extLst>
              <a:ext uri="{FF2B5EF4-FFF2-40B4-BE49-F238E27FC236}">
                <a16:creationId xmlns:a16="http://schemas.microsoft.com/office/drawing/2014/main" xmlns="" id="{06602DAA-99AD-448A-ABCD-927CD4F9584C}"/>
              </a:ext>
            </a:extLst>
          </p:cNvPr>
          <p:cNvSpPr>
            <a:spLocks noGrp="1"/>
          </p:cNvSpPr>
          <p:nvPr>
            <p:ph idx="4294967295"/>
          </p:nvPr>
        </p:nvSpPr>
        <p:spPr>
          <a:xfrm>
            <a:off x="323850" y="2009775"/>
            <a:ext cx="8229600" cy="2584450"/>
          </a:xfrm>
        </p:spPr>
        <p:txBody>
          <a:bodyPr/>
          <a:lstStyle/>
          <a:p>
            <a:pPr marL="0" indent="0" algn="ctr">
              <a:buNone/>
            </a:pPr>
            <a:endParaRPr lang="en-US" dirty="0">
              <a:solidFill>
                <a:srgbClr val="404040"/>
              </a:solidFill>
            </a:endParaRPr>
          </a:p>
          <a:p>
            <a:pPr marL="0" indent="0" algn="ctr">
              <a:buNone/>
            </a:pPr>
            <a:r>
              <a:rPr lang="en-US" dirty="0">
                <a:solidFill>
                  <a:srgbClr val="404040"/>
                </a:solidFill>
              </a:rPr>
              <a:t>Hence, the passage of the Dietary Supplement Health and Education Act (DSHEA) in 1994.</a:t>
            </a:r>
          </a:p>
        </p:txBody>
      </p:sp>
      <p:sp>
        <p:nvSpPr>
          <p:cNvPr id="6"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7" name="Picture 6" descr="UNPA (United Natural Products Alliance) logo" title="UNP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Tree>
    <p:extLst>
      <p:ext uri="{BB962C8B-B14F-4D97-AF65-F5344CB8AC3E}">
        <p14:creationId xmlns:p14="http://schemas.microsoft.com/office/powerpoint/2010/main" val="108563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The cover page of FDA's Dietary Supplements Task Force Final Report from May 1992, signed by Gary Dykstra (Task Force Chair)" title="Cover Page of Dietary Supplements Task Force Report">
            <a:extLst>
              <a:ext uri="{FF2B5EF4-FFF2-40B4-BE49-F238E27FC236}">
                <a16:creationId xmlns:a16="http://schemas.microsoft.com/office/drawing/2014/main" xmlns="" id="{8CB68781-FC7E-4155-ADB5-5C01C64B70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1792" y="0"/>
            <a:ext cx="4243256" cy="5143500"/>
          </a:xfrm>
          <a:prstGeom prst="rect">
            <a:avLst/>
          </a:prstGeom>
          <a:ln>
            <a:solidFill>
              <a:schemeClr val="bg1">
                <a:lumMod val="85000"/>
              </a:schemeClr>
            </a:solidFill>
          </a:ln>
        </p:spPr>
      </p:pic>
      <p:sp>
        <p:nvSpPr>
          <p:cNvPr id="5"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latin typeface="Calibri"/>
              </a:rPr>
              <a:t>UNPA © 2017</a:t>
            </a:r>
          </a:p>
          <a:p>
            <a:pPr>
              <a:defRPr/>
            </a:pPr>
            <a:endParaRPr lang="en-US" dirty="0">
              <a:solidFill>
                <a:prstClr val="black">
                  <a:tint val="75000"/>
                </a:prstClr>
              </a:solidFill>
            </a:endParaRPr>
          </a:p>
        </p:txBody>
      </p:sp>
      <p:pic>
        <p:nvPicPr>
          <p:cNvPr id="6" name="Picture 5"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4" name="Title 3"/>
          <p:cNvSpPr>
            <a:spLocks noGrp="1"/>
          </p:cNvSpPr>
          <p:nvPr>
            <p:ph type="title"/>
          </p:nvPr>
        </p:nvSpPr>
        <p:spPr>
          <a:xfrm>
            <a:off x="923926" y="901304"/>
            <a:ext cx="1952624" cy="3175396"/>
          </a:xfrm>
        </p:spPr>
        <p:txBody>
          <a:bodyPr>
            <a:noAutofit/>
          </a:bodyPr>
          <a:lstStyle/>
          <a:p>
            <a:pPr algn="l"/>
            <a:r>
              <a:rPr lang="en-US" sz="3200" dirty="0">
                <a:solidFill>
                  <a:srgbClr val="404040"/>
                </a:solidFill>
                <a:latin typeface="Calibri (Heading)"/>
              </a:rPr>
              <a:t>1992: </a:t>
            </a:r>
            <a:br>
              <a:rPr lang="en-US" sz="3200" dirty="0">
                <a:solidFill>
                  <a:srgbClr val="404040"/>
                </a:solidFill>
                <a:latin typeface="Calibri (Heading)"/>
              </a:rPr>
            </a:br>
            <a:r>
              <a:rPr lang="en-US" sz="3200" dirty="0">
                <a:solidFill>
                  <a:srgbClr val="404040"/>
                </a:solidFill>
                <a:latin typeface="Calibri (Heading)"/>
              </a:rPr>
              <a:t>The battle lines are drawn </a:t>
            </a:r>
            <a:r>
              <a:rPr lang="is-IS" sz="3200" dirty="0">
                <a:solidFill>
                  <a:srgbClr val="404040"/>
                </a:solidFill>
                <a:latin typeface="Calibri (Heading)"/>
              </a:rPr>
              <a:t>…</a:t>
            </a:r>
            <a:endParaRPr lang="en-US" sz="3200" dirty="0"/>
          </a:p>
        </p:txBody>
      </p:sp>
    </p:spTree>
    <p:extLst>
      <p:ext uri="{BB962C8B-B14F-4D97-AF65-F5344CB8AC3E}">
        <p14:creationId xmlns:p14="http://schemas.microsoft.com/office/powerpoint/2010/main" val="50297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Picture of a single page of FDA's Dietary Supplements Task Force Final Report entitled Recommendations.&#10;" title="Recommendations of Dietary Supplements Task Force Report">
            <a:extLst>
              <a:ext uri="{FF2B5EF4-FFF2-40B4-BE49-F238E27FC236}">
                <a16:creationId xmlns:a16="http://schemas.microsoft.com/office/drawing/2014/main" xmlns="" id="{C93ADB42-789E-445E-9DEC-5B3E26C134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522" y="0"/>
            <a:ext cx="4303633" cy="5143500"/>
          </a:xfrm>
          <a:prstGeom prst="rect">
            <a:avLst/>
          </a:prstGeom>
          <a:ln w="6350">
            <a:solidFill>
              <a:schemeClr val="tx1"/>
            </a:solidFill>
          </a:ln>
        </p:spPr>
      </p:pic>
      <p:pic>
        <p:nvPicPr>
          <p:cNvPr id="5" name="Picture 4"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4" name="Title 3"/>
          <p:cNvSpPr>
            <a:spLocks noGrp="1"/>
          </p:cNvSpPr>
          <p:nvPr>
            <p:ph type="title"/>
          </p:nvPr>
        </p:nvSpPr>
        <p:spPr>
          <a:xfrm>
            <a:off x="5086351" y="695325"/>
            <a:ext cx="3381374" cy="4111979"/>
          </a:xfrm>
        </p:spPr>
        <p:txBody>
          <a:bodyPr>
            <a:normAutofit fontScale="90000"/>
          </a:bodyPr>
          <a:lstStyle/>
          <a:p>
            <a:pPr lvl="0" algn="l">
              <a:spcBef>
                <a:spcPts val="0"/>
              </a:spcBef>
            </a:pPr>
            <a:r>
              <a:rPr lang="en-US" sz="3200" dirty="0">
                <a:solidFill>
                  <a:srgbClr val="404040"/>
                </a:solidFill>
                <a:latin typeface="Calibri (Heading)"/>
                <a:ea typeface="+mn-ea"/>
                <a:cs typeface="+mn-cs"/>
              </a:rPr>
              <a:t>Caps vitamin and mineral potencies.</a:t>
            </a:r>
            <a:br>
              <a:rPr lang="en-US" sz="3200" dirty="0">
                <a:solidFill>
                  <a:srgbClr val="404040"/>
                </a:solidFill>
                <a:latin typeface="Calibri (Heading)"/>
                <a:ea typeface="+mn-ea"/>
                <a:cs typeface="+mn-cs"/>
              </a:rPr>
            </a:br>
            <a:r>
              <a:rPr lang="en-US" sz="3200" dirty="0">
                <a:solidFill>
                  <a:srgbClr val="404040"/>
                </a:solidFill>
                <a:latin typeface="Calibri (Heading)"/>
                <a:ea typeface="+mn-ea"/>
                <a:cs typeface="+mn-cs"/>
              </a:rPr>
              <a:t/>
            </a:r>
            <a:br>
              <a:rPr lang="en-US" sz="3200" dirty="0">
                <a:solidFill>
                  <a:srgbClr val="404040"/>
                </a:solidFill>
                <a:latin typeface="Calibri (Heading)"/>
                <a:ea typeface="+mn-ea"/>
                <a:cs typeface="+mn-cs"/>
              </a:rPr>
            </a:br>
            <a:r>
              <a:rPr lang="en-US" sz="3200" dirty="0">
                <a:solidFill>
                  <a:srgbClr val="404040"/>
                </a:solidFill>
                <a:latin typeface="Calibri (Heading)"/>
                <a:ea typeface="+mn-ea"/>
                <a:cs typeface="+mn-cs"/>
              </a:rPr>
              <a:t>Amino acids are drugs.</a:t>
            </a:r>
            <a:br>
              <a:rPr lang="en-US" sz="3200" dirty="0">
                <a:solidFill>
                  <a:srgbClr val="404040"/>
                </a:solidFill>
                <a:latin typeface="Calibri (Heading)"/>
                <a:ea typeface="+mn-ea"/>
                <a:cs typeface="+mn-cs"/>
              </a:rPr>
            </a:br>
            <a:r>
              <a:rPr lang="en-US" sz="3200" dirty="0">
                <a:solidFill>
                  <a:srgbClr val="404040"/>
                </a:solidFill>
                <a:latin typeface="Calibri (Heading)"/>
                <a:ea typeface="+mn-ea"/>
                <a:cs typeface="+mn-cs"/>
              </a:rPr>
              <a:t/>
            </a:r>
            <a:br>
              <a:rPr lang="en-US" sz="3200" dirty="0">
                <a:solidFill>
                  <a:srgbClr val="404040"/>
                </a:solidFill>
                <a:latin typeface="Calibri (Heading)"/>
                <a:ea typeface="+mn-ea"/>
                <a:cs typeface="+mn-cs"/>
              </a:rPr>
            </a:br>
            <a:r>
              <a:rPr lang="en-US" sz="3200" dirty="0">
                <a:solidFill>
                  <a:srgbClr val="404040"/>
                </a:solidFill>
                <a:latin typeface="Calibri (Heading)"/>
                <a:ea typeface="+mn-ea"/>
                <a:cs typeface="+mn-cs"/>
              </a:rPr>
              <a:t>Everything else is a food additive.</a:t>
            </a:r>
            <a:br>
              <a:rPr lang="en-US" sz="3200" dirty="0">
                <a:solidFill>
                  <a:srgbClr val="404040"/>
                </a:solidFill>
                <a:latin typeface="Calibri (Heading)"/>
                <a:ea typeface="+mn-ea"/>
                <a:cs typeface="+mn-cs"/>
              </a:rPr>
            </a:br>
            <a:endParaRPr lang="en-US" dirty="0"/>
          </a:p>
        </p:txBody>
      </p:sp>
    </p:spTree>
    <p:extLst>
      <p:ext uri="{BB962C8B-B14F-4D97-AF65-F5344CB8AC3E}">
        <p14:creationId xmlns:p14="http://schemas.microsoft.com/office/powerpoint/2010/main" val="10255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A single page of the Dietary Supplement Health and Education Act of 1994 (page 7 of 10) which includes the text of Sec 413 (New Dietary Ingredients) as well as part 9 (Good Manufacturing Practices) and the beginning of part 10 (Conforming Amendments)&#10;" title="Page 7 of 10 of DSHEA">
            <a:extLst>
              <a:ext uri="{FF2B5EF4-FFF2-40B4-BE49-F238E27FC236}">
                <a16:creationId xmlns:a16="http://schemas.microsoft.com/office/drawing/2014/main" xmlns="" id="{AC61ECB3-EF29-417F-9395-4B65AD0C3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87" y="0"/>
            <a:ext cx="3689484" cy="5143500"/>
          </a:xfrm>
          <a:prstGeom prst="rect">
            <a:avLst/>
          </a:prstGeom>
          <a:ln w="6350" cmpd="sng">
            <a:solidFill>
              <a:srgbClr val="000000"/>
            </a:solidFill>
          </a:ln>
        </p:spPr>
      </p:pic>
      <p:pic>
        <p:nvPicPr>
          <p:cNvPr id="6" name="Picture 5" descr="UNPA (United Natural Products Alliance) logo" title="UNP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3" name="Title 2"/>
          <p:cNvSpPr>
            <a:spLocks noGrp="1"/>
          </p:cNvSpPr>
          <p:nvPr>
            <p:ph type="title"/>
          </p:nvPr>
        </p:nvSpPr>
        <p:spPr>
          <a:xfrm>
            <a:off x="4733925" y="1450777"/>
            <a:ext cx="4057649" cy="2178248"/>
          </a:xfrm>
        </p:spPr>
        <p:txBody>
          <a:bodyPr>
            <a:noAutofit/>
          </a:bodyPr>
          <a:lstStyle/>
          <a:p>
            <a:pPr lvl="0" algn="l">
              <a:spcBef>
                <a:spcPts val="0"/>
              </a:spcBef>
            </a:pPr>
            <a:r>
              <a:rPr lang="en-US" sz="3200" dirty="0">
                <a:solidFill>
                  <a:prstClr val="black">
                    <a:lumMod val="75000"/>
                    <a:lumOff val="25000"/>
                  </a:prstClr>
                </a:solidFill>
                <a:latin typeface="Calibri (Heading)"/>
                <a:ea typeface="+mn-ea"/>
                <a:cs typeface="+mn-cs"/>
              </a:rPr>
              <a:t>Congress responded by passing DSHEA </a:t>
            </a:r>
            <a:br>
              <a:rPr lang="en-US" sz="3200" dirty="0">
                <a:solidFill>
                  <a:prstClr val="black">
                    <a:lumMod val="75000"/>
                    <a:lumOff val="25000"/>
                  </a:prstClr>
                </a:solidFill>
                <a:latin typeface="Calibri (Heading)"/>
                <a:ea typeface="+mn-ea"/>
                <a:cs typeface="+mn-cs"/>
              </a:rPr>
            </a:br>
            <a:r>
              <a:rPr lang="en-US" sz="3200" dirty="0">
                <a:solidFill>
                  <a:prstClr val="black">
                    <a:lumMod val="75000"/>
                    <a:lumOff val="25000"/>
                  </a:prstClr>
                </a:solidFill>
                <a:latin typeface="Calibri (Heading)"/>
                <a:ea typeface="+mn-ea"/>
                <a:cs typeface="+mn-cs"/>
              </a:rPr>
              <a:t>in 1994</a:t>
            </a:r>
            <a:br>
              <a:rPr lang="en-US" sz="3200" dirty="0">
                <a:solidFill>
                  <a:prstClr val="black">
                    <a:lumMod val="75000"/>
                    <a:lumOff val="25000"/>
                  </a:prstClr>
                </a:solidFill>
                <a:latin typeface="Calibri (Heading)"/>
                <a:ea typeface="+mn-ea"/>
                <a:cs typeface="+mn-cs"/>
              </a:rPr>
            </a:br>
            <a:endParaRPr lang="en-US" dirty="0"/>
          </a:p>
        </p:txBody>
      </p:sp>
    </p:spTree>
    <p:extLst>
      <p:ext uri="{BB962C8B-B14F-4D97-AF65-F5344CB8AC3E}">
        <p14:creationId xmlns:p14="http://schemas.microsoft.com/office/powerpoint/2010/main" val="268642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F1710-7CD2-4E95-9AD7-1BB899C26A2C}"/>
              </a:ext>
            </a:extLst>
          </p:cNvPr>
          <p:cNvSpPr>
            <a:spLocks noGrp="1"/>
          </p:cNvSpPr>
          <p:nvPr>
            <p:ph type="title"/>
          </p:nvPr>
        </p:nvSpPr>
        <p:spPr>
          <a:xfrm>
            <a:off x="457200" y="1435912"/>
            <a:ext cx="8229600" cy="1725852"/>
          </a:xfrm>
        </p:spPr>
        <p:txBody>
          <a:bodyPr/>
          <a:lstStyle/>
          <a:p>
            <a:r>
              <a:rPr lang="en-US" dirty="0">
                <a:solidFill>
                  <a:srgbClr val="404040"/>
                </a:solidFill>
              </a:rPr>
              <a:t>The state of technology in 1994</a:t>
            </a:r>
          </a:p>
        </p:txBody>
      </p:sp>
      <p:sp>
        <p:nvSpPr>
          <p:cNvPr id="3" name="Content Placeholder 2">
            <a:extLst>
              <a:ext uri="{FF2B5EF4-FFF2-40B4-BE49-F238E27FC236}">
                <a16:creationId xmlns:a16="http://schemas.microsoft.com/office/drawing/2014/main" xmlns="" id="{D456419B-8D76-4F20-899A-092471647CD2}"/>
              </a:ext>
            </a:extLst>
          </p:cNvPr>
          <p:cNvSpPr>
            <a:spLocks noGrp="1"/>
          </p:cNvSpPr>
          <p:nvPr>
            <p:ph idx="1"/>
          </p:nvPr>
        </p:nvSpPr>
        <p:spPr>
          <a:xfrm flipV="1">
            <a:off x="457200" y="4594623"/>
            <a:ext cx="8229600" cy="45719"/>
          </a:xfrm>
        </p:spPr>
        <p:txBody>
          <a:bodyPr>
            <a:normAutofit fontScale="25000" lnSpcReduction="20000"/>
          </a:bodyPr>
          <a:lstStyle/>
          <a:p>
            <a:pPr marL="0" indent="0">
              <a:buNone/>
            </a:pPr>
            <a:endParaRPr lang="en-US" dirty="0"/>
          </a:p>
        </p:txBody>
      </p:sp>
      <p:sp>
        <p:nvSpPr>
          <p:cNvPr id="5"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6" name="Picture 5" descr="UNPA (United Natural Products Alliance) logo" title="UNP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Tree>
    <p:extLst>
      <p:ext uri="{BB962C8B-B14F-4D97-AF65-F5344CB8AC3E}">
        <p14:creationId xmlns:p14="http://schemas.microsoft.com/office/powerpoint/2010/main" val="42458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Picture of old laptop, VHS tape, old flip mobile phone, floppy disk and file cabinate." title="Examples of 1994 technology"/>
          <p:cNvGrpSpPr/>
          <p:nvPr/>
        </p:nvGrpSpPr>
        <p:grpSpPr>
          <a:xfrm>
            <a:off x="-302452" y="-224811"/>
            <a:ext cx="9687568" cy="5491164"/>
            <a:chOff x="-302452" y="-224811"/>
            <a:chExt cx="9687568" cy="5491164"/>
          </a:xfrm>
        </p:grpSpPr>
        <p:pic>
          <p:nvPicPr>
            <p:cNvPr id="11" name="Picture 10" descr="a filing cabinet with the second (of four) drawers open&#10;" title="Filing Cabin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4160" y="211667"/>
              <a:ext cx="3270956" cy="3270956"/>
            </a:xfrm>
            <a:prstGeom prst="rect">
              <a:avLst/>
            </a:prstGeom>
          </p:spPr>
        </p:pic>
        <p:pic>
          <p:nvPicPr>
            <p:cNvPr id="2" name="Picture 1" descr="a VHS tape" title="VHS tab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78192">
              <a:off x="3812275" y="-224811"/>
              <a:ext cx="3048000" cy="2033016"/>
            </a:xfrm>
            <a:prstGeom prst="rect">
              <a:avLst/>
            </a:prstGeom>
          </p:spPr>
        </p:pic>
        <p:pic>
          <p:nvPicPr>
            <p:cNvPr id="7" name="Picture 6" descr="a picture of an old mobile phone, flipped open" title="an old mobile pho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00644">
              <a:off x="3640822" y="1632499"/>
              <a:ext cx="5499266" cy="3464537"/>
            </a:xfrm>
            <a:prstGeom prst="rect">
              <a:avLst/>
            </a:prstGeom>
          </p:spPr>
        </p:pic>
        <p:pic>
          <p:nvPicPr>
            <p:cNvPr id="4" name="Picture 3" descr="picture of a Macintosh PowerBook 100c" title="old laptop comput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452" y="-218341"/>
              <a:ext cx="5621812" cy="5484694"/>
            </a:xfrm>
            <a:prstGeom prst="rect">
              <a:avLst/>
            </a:prstGeom>
          </p:spPr>
        </p:pic>
        <p:pic>
          <p:nvPicPr>
            <p:cNvPr id="3" name="Picture 2" descr="a floppy disk labeled, &quot;Your ODI records?&quot;" title="floppy dis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273122">
              <a:off x="3841787" y="725337"/>
              <a:ext cx="1680503" cy="1763569"/>
            </a:xfrm>
            <a:prstGeom prst="rect">
              <a:avLst/>
            </a:prstGeom>
            <a:effectLst>
              <a:glow rad="1282700">
                <a:schemeClr val="accent2">
                  <a:satMod val="175000"/>
                  <a:alpha val="40000"/>
                </a:schemeClr>
              </a:glow>
            </a:effectLst>
          </p:spPr>
        </p:pic>
        <p:sp>
          <p:nvSpPr>
            <p:cNvPr id="5" name="TextBox 4"/>
            <p:cNvSpPr txBox="1"/>
            <p:nvPr/>
          </p:nvSpPr>
          <p:spPr>
            <a:xfrm rot="20280000">
              <a:off x="4233337" y="1540185"/>
              <a:ext cx="1168400" cy="715577"/>
            </a:xfrm>
            <a:prstGeom prst="rect">
              <a:avLst/>
            </a:prstGeom>
            <a:noFill/>
          </p:spPr>
          <p:txBody>
            <a:bodyPr wrap="square" lIns="91434" tIns="45717" rIns="91434" bIns="45717" rtlCol="0">
              <a:spAutoFit/>
            </a:bodyPr>
            <a:lstStyle/>
            <a:p>
              <a:pPr algn="ctr" defTabSz="457178">
                <a:defRPr/>
              </a:pPr>
              <a:r>
                <a:rPr lang="en-US" sz="2000" b="1" dirty="0">
                  <a:solidFill>
                    <a:srgbClr val="404040"/>
                  </a:solidFill>
                  <a:latin typeface="Calibri"/>
                </a:rPr>
                <a:t>Your ODI records?</a:t>
              </a:r>
            </a:p>
          </p:txBody>
        </p:sp>
      </p:grpSp>
      <p:sp>
        <p:nvSpPr>
          <p:cNvPr id="10" name="Date Placeholder 3"/>
          <p:cNvSpPr txBox="1">
            <a:spLocks/>
          </p:cNvSpPr>
          <p:nvPr/>
        </p:nvSpPr>
        <p:spPr>
          <a:xfrm>
            <a:off x="384362" y="4837899"/>
            <a:ext cx="1600200" cy="273844"/>
          </a:xfrm>
          <a:prstGeom prst="rect">
            <a:avLst/>
          </a:prstGeom>
        </p:spPr>
        <p:txBody>
          <a:bodyPr vert="horz" lIns="91438" tIns="45719" rIns="91438" bIns="45719" rtlCol="0" anchor="ctr"/>
          <a:lstStyle>
            <a:defPPr>
              <a:defRPr lang="en-US"/>
            </a:defPPr>
            <a:lvl1pPr marL="0" algn="l" defTabSz="457189" rtl="0" eaLnBrk="1" latinLnBrk="0" hangingPunct="1">
              <a:defRPr sz="12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a:solidFill>
                  <a:prstClr val="black">
                    <a:tint val="75000"/>
                  </a:prstClr>
                </a:solidFill>
                <a:latin typeface="Calibri"/>
              </a:rPr>
              <a:t>UNPA © 2017</a:t>
            </a:r>
          </a:p>
          <a:p>
            <a:pPr>
              <a:defRPr/>
            </a:pPr>
            <a:endParaRPr lang="en-US" dirty="0">
              <a:solidFill>
                <a:prstClr val="black">
                  <a:tint val="75000"/>
                </a:prstClr>
              </a:solidFill>
            </a:endParaRPr>
          </a:p>
        </p:txBody>
      </p:sp>
      <p:pic>
        <p:nvPicPr>
          <p:cNvPr id="12" name="Picture 11" descr="UNPA (United Natural Products Alliance) logo" title="UNPA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0080" y="4528239"/>
            <a:ext cx="726722" cy="383840"/>
          </a:xfrm>
          <a:prstGeom prst="rect">
            <a:avLst/>
          </a:prstGeom>
        </p:spPr>
      </p:pic>
      <p:sp>
        <p:nvSpPr>
          <p:cNvPr id="9" name="Title 8"/>
          <p:cNvSpPr>
            <a:spLocks noGrp="1"/>
          </p:cNvSpPr>
          <p:nvPr>
            <p:ph type="title"/>
          </p:nvPr>
        </p:nvSpPr>
        <p:spPr>
          <a:xfrm>
            <a:off x="4259873" y="4445947"/>
            <a:ext cx="1952625" cy="392753"/>
          </a:xfrm>
        </p:spPr>
        <p:txBody>
          <a:bodyPr>
            <a:noAutofit/>
          </a:bodyPr>
          <a:lstStyle/>
          <a:p>
            <a:pPr lvl="0">
              <a:spcBef>
                <a:spcPts val="0"/>
              </a:spcBef>
              <a:defRPr/>
            </a:pPr>
            <a:r>
              <a:rPr lang="en-US" sz="2400" b="1" dirty="0">
                <a:solidFill>
                  <a:srgbClr val="404040"/>
                </a:solidFill>
                <a:latin typeface="Calibri (Heading)"/>
                <a:ea typeface="+mn-ea"/>
                <a:cs typeface="+mn-cs"/>
              </a:rPr>
              <a:t>1994</a:t>
            </a:r>
            <a:r>
              <a:rPr lang="is-IS" sz="2400" b="1" dirty="0">
                <a:solidFill>
                  <a:srgbClr val="404040"/>
                </a:solidFill>
                <a:latin typeface="Calibri (Heading)"/>
                <a:ea typeface="+mn-ea"/>
                <a:cs typeface="+mn-cs"/>
              </a:rPr>
              <a:t>…</a:t>
            </a:r>
            <a:endParaRPr lang="en-US" dirty="0"/>
          </a:p>
        </p:txBody>
      </p:sp>
    </p:spTree>
    <p:extLst>
      <p:ext uri="{BB962C8B-B14F-4D97-AF65-F5344CB8AC3E}">
        <p14:creationId xmlns:p14="http://schemas.microsoft.com/office/powerpoint/2010/main" val="1491736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15295</TotalTime>
  <Words>371</Words>
  <Application>Microsoft Office PowerPoint</Application>
  <PresentationFormat>On-screen Show (16:9)</PresentationFormat>
  <Paragraphs>66</Paragraphs>
  <Slides>21</Slides>
  <Notes>4</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Retrospect</vt:lpstr>
      <vt:lpstr>2_Office Theme</vt:lpstr>
      <vt:lpstr>Public meeting to discuss the development of a list of  pre-DSHEA dietary ingredients </vt:lpstr>
      <vt:lpstr>Panel 1: “What evidence is necessary to show that an ingredient was marketed before Oct. 15, 1994?”</vt:lpstr>
      <vt:lpstr>Presentation objectives</vt:lpstr>
      <vt:lpstr>This is a very old issue. Dietary supplements did not fit into a binary food/drug regulatory system.</vt:lpstr>
      <vt:lpstr>1992:  The battle lines are drawn …</vt:lpstr>
      <vt:lpstr>Caps vitamin and mineral potencies.  Amino acids are drugs.  Everything else is a food additive. </vt:lpstr>
      <vt:lpstr>Congress responded by passing DSHEA  in 1994 </vt:lpstr>
      <vt:lpstr>The state of technology in 1994</vt:lpstr>
      <vt:lpstr>1994…</vt:lpstr>
      <vt:lpstr>The industry trade associations, AHPA, CHPA, CRN, NPA (NNFA), and UNPA produced an ODI list in the early, post-DSHEA era.</vt:lpstr>
      <vt:lpstr>Objective: Identify ingredients, such as:</vt:lpstr>
      <vt:lpstr>August 2016: publication of FDA’s draft NDI guidance</vt:lpstr>
      <vt:lpstr>NDI Guidance II &amp; Substances Generally Recognized As Safe</vt:lpstr>
      <vt:lpstr>For the moment, which is the better go-forward path for you? </vt:lpstr>
      <vt:lpstr>NDI Guidance III: Roadmap to a Viable Policy</vt:lpstr>
      <vt:lpstr>Defining the scope of ODI evidence</vt:lpstr>
      <vt:lpstr>Restaurant menu circa mid-1980s</vt:lpstr>
      <vt:lpstr>Restaurant menu</vt:lpstr>
      <vt:lpstr>Summary</vt:lpstr>
      <vt:lpstr>Summary (cont’d)</vt:lpstr>
      <vt:lpstr>Loren Israelsen United Natural Products Alliance 1075 E. Hollywood Ave. Salt Lake City, UT 84105  p: 801.474.2572 loren@unpa.com unpa.com</vt:lpstr>
    </vt:vector>
  </TitlesOfParts>
  <Company>UNPA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Lampe</dc:creator>
  <cp:lastModifiedBy>Welch, Cara</cp:lastModifiedBy>
  <cp:revision>186</cp:revision>
  <dcterms:created xsi:type="dcterms:W3CDTF">2017-03-01T15:47:14Z</dcterms:created>
  <dcterms:modified xsi:type="dcterms:W3CDTF">2017-10-23T18:55:31Z</dcterms:modified>
</cp:coreProperties>
</file>