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9653" r:id="rId1"/>
  </p:sldMasterIdLst>
  <p:notesMasterIdLst>
    <p:notesMasterId r:id="rId23"/>
  </p:notesMasterIdLst>
  <p:sldIdLst>
    <p:sldId id="441" r:id="rId2"/>
    <p:sldId id="443" r:id="rId3"/>
    <p:sldId id="459" r:id="rId4"/>
    <p:sldId id="470" r:id="rId5"/>
    <p:sldId id="454" r:id="rId6"/>
    <p:sldId id="455" r:id="rId7"/>
    <p:sldId id="444" r:id="rId8"/>
    <p:sldId id="472" r:id="rId9"/>
    <p:sldId id="466" r:id="rId10"/>
    <p:sldId id="469" r:id="rId11"/>
    <p:sldId id="465" r:id="rId12"/>
    <p:sldId id="460" r:id="rId13"/>
    <p:sldId id="461" r:id="rId14"/>
    <p:sldId id="467" r:id="rId15"/>
    <p:sldId id="468" r:id="rId16"/>
    <p:sldId id="463" r:id="rId17"/>
    <p:sldId id="453" r:id="rId18"/>
    <p:sldId id="447" r:id="rId19"/>
    <p:sldId id="471" r:id="rId20"/>
    <p:sldId id="464" r:id="rId21"/>
    <p:sldId id="474" r:id="rId22"/>
  </p:sldIdLst>
  <p:sldSz cx="9144000" cy="5143500" type="screen16x9"/>
  <p:notesSz cx="7010400" cy="92964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5613" indent="1588" algn="l" rtl="0" fontAlgn="base">
      <a:spcBef>
        <a:spcPct val="0"/>
      </a:spcBef>
      <a:spcAft>
        <a:spcPct val="0"/>
      </a:spcAft>
      <a:defRPr kern="1200">
        <a:solidFill>
          <a:schemeClr val="tx1"/>
        </a:solidFill>
        <a:latin typeface="Arial" charset="0"/>
        <a:ea typeface="ＭＳ Ｐゴシック" charset="-128"/>
        <a:cs typeface="+mn-cs"/>
      </a:defRPr>
    </a:lvl2pPr>
    <a:lvl3pPr marL="911225" indent="3175" algn="l" rtl="0" fontAlgn="base">
      <a:spcBef>
        <a:spcPct val="0"/>
      </a:spcBef>
      <a:spcAft>
        <a:spcPct val="0"/>
      </a:spcAft>
      <a:defRPr kern="1200">
        <a:solidFill>
          <a:schemeClr val="tx1"/>
        </a:solidFill>
        <a:latin typeface="Arial" charset="0"/>
        <a:ea typeface="ＭＳ Ｐゴシック" charset="-128"/>
        <a:cs typeface="+mn-cs"/>
      </a:defRPr>
    </a:lvl3pPr>
    <a:lvl4pPr marL="1366838" indent="4763" algn="l" rtl="0" fontAlgn="base">
      <a:spcBef>
        <a:spcPct val="0"/>
      </a:spcBef>
      <a:spcAft>
        <a:spcPct val="0"/>
      </a:spcAft>
      <a:defRPr kern="1200">
        <a:solidFill>
          <a:schemeClr val="tx1"/>
        </a:solidFill>
        <a:latin typeface="Arial" charset="0"/>
        <a:ea typeface="ＭＳ Ｐゴシック" charset="-128"/>
        <a:cs typeface="+mn-cs"/>
      </a:defRPr>
    </a:lvl4pPr>
    <a:lvl5pPr marL="1822450" indent="635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66FFFF"/>
    <a:srgbClr val="CCFFFF"/>
    <a:srgbClr val="0000FF"/>
    <a:srgbClr val="CC0000"/>
    <a:srgbClr val="FFFF00"/>
    <a:srgbClr val="CCFFCC"/>
    <a:srgbClr val="E5FEFF"/>
    <a:srgbClr val="008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55" autoAdjust="0"/>
    <p:restoredTop sz="94673" autoAdjust="0"/>
  </p:normalViewPr>
  <p:slideViewPr>
    <p:cSldViewPr>
      <p:cViewPr>
        <p:scale>
          <a:sx n="100" d="100"/>
          <a:sy n="100" d="100"/>
        </p:scale>
        <p:origin x="-1932" y="-120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6888" cy="465138"/>
          </a:xfrm>
          <a:prstGeom prst="rect">
            <a:avLst/>
          </a:prstGeom>
        </p:spPr>
        <p:txBody>
          <a:bodyPr vert="horz" lIns="92099" tIns="46049" rIns="92099" bIns="46049" rtlCol="0"/>
          <a:lstStyle>
            <a:lvl1pPr algn="l">
              <a:defRPr sz="1200">
                <a:latin typeface="Arial" charset="0"/>
                <a:ea typeface="+mn-ea"/>
                <a:cs typeface="Arial" charset="0"/>
              </a:defRPr>
            </a:lvl1pPr>
          </a:lstStyle>
          <a:p>
            <a:pPr>
              <a:defRPr/>
            </a:pPr>
            <a:endParaRPr lang="en-US"/>
          </a:p>
        </p:txBody>
      </p:sp>
      <p:sp>
        <p:nvSpPr>
          <p:cNvPr id="3" name="Date Placeholder 2"/>
          <p:cNvSpPr>
            <a:spLocks noGrp="1"/>
          </p:cNvSpPr>
          <p:nvPr>
            <p:ph type="dt" idx="1"/>
          </p:nvPr>
        </p:nvSpPr>
        <p:spPr>
          <a:xfrm>
            <a:off x="3971925" y="0"/>
            <a:ext cx="3036888" cy="465138"/>
          </a:xfrm>
          <a:prstGeom prst="rect">
            <a:avLst/>
          </a:prstGeom>
        </p:spPr>
        <p:txBody>
          <a:bodyPr vert="horz" wrap="square" lIns="92099" tIns="46049" rIns="92099" bIns="46049" numCol="1" anchor="t"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934ACF68-271C-4564-A744-D5DBE95EBD25}" type="datetimeFigureOut">
              <a:rPr lang="en-US"/>
              <a:pPr>
                <a:defRPr/>
              </a:pPr>
              <a:t>5/15/2017</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2099" tIns="46049" rIns="92099" bIns="46049" rtlCol="0" anchor="ctr"/>
          <a:lstStyle/>
          <a:p>
            <a:pPr lvl="0"/>
            <a:endParaRPr lang="en-US" noProof="0" dirty="0" smtClean="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2099" tIns="46049" rIns="92099" bIns="4604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3036888" cy="465138"/>
          </a:xfrm>
          <a:prstGeom prst="rect">
            <a:avLst/>
          </a:prstGeom>
        </p:spPr>
        <p:txBody>
          <a:bodyPr vert="horz" lIns="92099" tIns="46049" rIns="92099" bIns="46049" rtlCol="0" anchor="b"/>
          <a:lstStyle>
            <a:lvl1pPr algn="l">
              <a:defRPr sz="1200">
                <a:latin typeface="Arial" charset="0"/>
                <a:ea typeface="+mn-ea"/>
                <a:cs typeface="Arial" charset="0"/>
              </a:defRPr>
            </a:lvl1pPr>
          </a:lstStyle>
          <a:p>
            <a:pPr>
              <a:defRPr/>
            </a:pPr>
            <a:endParaRPr lang="en-US"/>
          </a:p>
        </p:txBody>
      </p:sp>
      <p:sp>
        <p:nvSpPr>
          <p:cNvPr id="7" name="Slide Number Placeholder 6"/>
          <p:cNvSpPr>
            <a:spLocks noGrp="1"/>
          </p:cNvSpPr>
          <p:nvPr>
            <p:ph type="sldNum" sz="quarter" idx="5"/>
          </p:nvPr>
        </p:nvSpPr>
        <p:spPr>
          <a:xfrm>
            <a:off x="3971925" y="8829675"/>
            <a:ext cx="3036888" cy="465138"/>
          </a:xfrm>
          <a:prstGeom prst="rect">
            <a:avLst/>
          </a:prstGeom>
        </p:spPr>
        <p:txBody>
          <a:bodyPr vert="horz" wrap="square" lIns="92099" tIns="46049" rIns="92099" bIns="46049"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C95F579-8D91-4C38-A0F6-655015F0B131}" type="slidenum">
              <a:rPr lang="en-US"/>
              <a:pPr>
                <a:defRPr/>
              </a:pPr>
              <a:t>‹#›</a:t>
            </a:fld>
            <a:endParaRPr lang="en-US"/>
          </a:p>
        </p:txBody>
      </p:sp>
    </p:spTree>
    <p:extLst>
      <p:ext uri="{BB962C8B-B14F-4D97-AF65-F5344CB8AC3E}">
        <p14:creationId xmlns:p14="http://schemas.microsoft.com/office/powerpoint/2010/main" val="20158274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5613"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1225"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66838"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245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78126" algn="l" defTabSz="911252" rtl="0" eaLnBrk="1" latinLnBrk="0" hangingPunct="1">
      <a:defRPr sz="1200" kern="1200">
        <a:solidFill>
          <a:schemeClr val="tx1"/>
        </a:solidFill>
        <a:latin typeface="+mn-lt"/>
        <a:ea typeface="+mn-ea"/>
        <a:cs typeface="+mn-cs"/>
      </a:defRPr>
    </a:lvl6pPr>
    <a:lvl7pPr marL="2733752" algn="l" defTabSz="911252" rtl="0" eaLnBrk="1" latinLnBrk="0" hangingPunct="1">
      <a:defRPr sz="1200" kern="1200">
        <a:solidFill>
          <a:schemeClr val="tx1"/>
        </a:solidFill>
        <a:latin typeface="+mn-lt"/>
        <a:ea typeface="+mn-ea"/>
        <a:cs typeface="+mn-cs"/>
      </a:defRPr>
    </a:lvl7pPr>
    <a:lvl8pPr marL="3189380" algn="l" defTabSz="911252" rtl="0" eaLnBrk="1" latinLnBrk="0" hangingPunct="1">
      <a:defRPr sz="1200" kern="1200">
        <a:solidFill>
          <a:schemeClr val="tx1"/>
        </a:solidFill>
        <a:latin typeface="+mn-lt"/>
        <a:ea typeface="+mn-ea"/>
        <a:cs typeface="+mn-cs"/>
      </a:defRPr>
    </a:lvl8pPr>
    <a:lvl9pPr marL="3645004" algn="l" defTabSz="91125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 years ago GS</a:t>
            </a:r>
            <a:r>
              <a:rPr lang="en-US" baseline="0" dirty="0" smtClean="0"/>
              <a:t> would takes weeks to complete, now it can be done within an hour </a:t>
            </a:r>
            <a:r>
              <a:rPr lang="mr-IN" baseline="0" dirty="0" smtClean="0"/>
              <a:t>–</a:t>
            </a:r>
            <a:r>
              <a:rPr lang="en-US" baseline="0" dirty="0" smtClean="0"/>
              <a:t> advances in supercomputing</a:t>
            </a:r>
          </a:p>
          <a:p>
            <a:endParaRPr lang="en-US" dirty="0"/>
          </a:p>
        </p:txBody>
      </p:sp>
      <p:sp>
        <p:nvSpPr>
          <p:cNvPr id="4" name="Slide Number Placeholder 3"/>
          <p:cNvSpPr>
            <a:spLocks noGrp="1"/>
          </p:cNvSpPr>
          <p:nvPr>
            <p:ph type="sldNum" sz="quarter" idx="10"/>
          </p:nvPr>
        </p:nvSpPr>
        <p:spPr/>
        <p:txBody>
          <a:bodyPr/>
          <a:lstStyle/>
          <a:p>
            <a:pPr>
              <a:defRPr/>
            </a:pPr>
            <a:fld id="{5C95F579-8D91-4C38-A0F6-655015F0B131}" type="slidenum">
              <a:rPr lang="en-US" smtClean="0"/>
              <a:pPr>
                <a:defRPr/>
              </a:pPr>
              <a:t>13</a:t>
            </a:fld>
            <a:endParaRPr lang="en-US"/>
          </a:p>
        </p:txBody>
      </p:sp>
    </p:spTree>
    <p:extLst>
      <p:ext uri="{BB962C8B-B14F-4D97-AF65-F5344CB8AC3E}">
        <p14:creationId xmlns:p14="http://schemas.microsoft.com/office/powerpoint/2010/main" val="1821998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Machine</a:t>
            </a:r>
            <a:r>
              <a:rPr lang="en-US" baseline="0" dirty="0" smtClean="0"/>
              <a:t> Learning (supervised or non-supervised) going to be an innovation concept that we continue to promote</a:t>
            </a:r>
          </a:p>
          <a:p>
            <a:r>
              <a:rPr lang="en-US" baseline="0" dirty="0" smtClean="0"/>
              <a:t>Device, Drug, and Biologics reviews can be shortened with supervised machine learning</a:t>
            </a:r>
            <a:endParaRPr lang="en-US" dirty="0"/>
          </a:p>
        </p:txBody>
      </p:sp>
      <p:sp>
        <p:nvSpPr>
          <p:cNvPr id="4" name="Slide Number Placeholder 3"/>
          <p:cNvSpPr>
            <a:spLocks noGrp="1"/>
          </p:cNvSpPr>
          <p:nvPr>
            <p:ph type="sldNum" sz="quarter" idx="10"/>
          </p:nvPr>
        </p:nvSpPr>
        <p:spPr/>
        <p:txBody>
          <a:bodyPr/>
          <a:lstStyle/>
          <a:p>
            <a:pPr>
              <a:defRPr/>
            </a:pPr>
            <a:fld id="{5C95F579-8D91-4C38-A0F6-655015F0B131}" type="slidenum">
              <a:rPr lang="en-US" smtClean="0"/>
              <a:pPr>
                <a:defRPr/>
              </a:pPr>
              <a:t>16</a:t>
            </a:fld>
            <a:endParaRPr lang="en-US"/>
          </a:p>
        </p:txBody>
      </p:sp>
    </p:spTree>
    <p:extLst>
      <p:ext uri="{BB962C8B-B14F-4D97-AF65-F5344CB8AC3E}">
        <p14:creationId xmlns:p14="http://schemas.microsoft.com/office/powerpoint/2010/main" val="1273612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billion user platform</a:t>
            </a:r>
          </a:p>
          <a:p>
            <a:pPr marL="171450" indent="-171450">
              <a:buFontTx/>
              <a:buChar char="-"/>
            </a:pPr>
            <a:r>
              <a:rPr lang="en-US" dirty="0" smtClean="0"/>
              <a:t>Enhance</a:t>
            </a:r>
            <a:r>
              <a:rPr lang="en-US" baseline="0" dirty="0" smtClean="0"/>
              <a:t> the capabilities in our research facilities</a:t>
            </a:r>
          </a:p>
          <a:p>
            <a:pPr marL="171450" indent="-171450">
              <a:buFontTx/>
              <a:buChar char="-"/>
            </a:pPr>
            <a:r>
              <a:rPr lang="en-US" baseline="0" dirty="0" smtClean="0"/>
              <a:t>Untapped potential and productivity increases</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pPr>
              <a:defRPr/>
            </a:pPr>
            <a:fld id="{5C95F579-8D91-4C38-A0F6-655015F0B131}" type="slidenum">
              <a:rPr lang="en-US" smtClean="0"/>
              <a:pPr>
                <a:defRPr/>
              </a:pPr>
              <a:t>18</a:t>
            </a:fld>
            <a:endParaRPr lang="en-US"/>
          </a:p>
        </p:txBody>
      </p:sp>
    </p:spTree>
    <p:extLst>
      <p:ext uri="{BB962C8B-B14F-4D97-AF65-F5344CB8AC3E}">
        <p14:creationId xmlns:p14="http://schemas.microsoft.com/office/powerpoint/2010/main" val="88723085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90626" y="1010210"/>
            <a:ext cx="7667244" cy="60512"/>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90626" y="3224773"/>
            <a:ext cx="7667244" cy="60512"/>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90626" y="1113584"/>
            <a:ext cx="7667244" cy="20574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36911" y="3051692"/>
            <a:ext cx="810678" cy="810677"/>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788670" y="1074167"/>
            <a:ext cx="7475220" cy="2276856"/>
          </a:xfrm>
        </p:spPr>
        <p:txBody>
          <a:bodyPr anchor="ctr">
            <a:noAutofit/>
          </a:bodyPr>
          <a:lstStyle>
            <a:lvl1pPr algn="l">
              <a:lnSpc>
                <a:spcPct val="80000"/>
              </a:lnSpc>
              <a:defRPr sz="720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802386" y="3291840"/>
            <a:ext cx="5918454" cy="802386"/>
          </a:xfrm>
        </p:spPr>
        <p:txBody>
          <a:bodyPr>
            <a:normAutofit/>
          </a:bodyPr>
          <a:lstStyle>
            <a:lvl1pPr marL="0" indent="0" algn="l">
              <a:buNone/>
              <a:defRPr sz="1650">
                <a:solidFill>
                  <a:schemeClr val="tx1"/>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lgn="l"/>
            <a:r>
              <a:rPr lang="en-US" b="1" smtClean="0">
                <a:solidFill>
                  <a:schemeClr val="tx2">
                    <a:lumMod val="60000"/>
                    <a:lumOff val="40000"/>
                  </a:schemeClr>
                </a:solidFill>
                <a:latin typeface="Helvetica"/>
                <a:cs typeface="Helvetica"/>
              </a:rPr>
              <a:t>www.fda.gov/innovation</a:t>
            </a:r>
            <a:endParaRPr lang="en-US" b="1" dirty="0" smtClean="0">
              <a:solidFill>
                <a:schemeClr val="tx2">
                  <a:lumMod val="60000"/>
                  <a:lumOff val="40000"/>
                </a:schemeClr>
              </a:solidFill>
              <a:latin typeface="Helvetica"/>
              <a:cs typeface="Helvetica"/>
            </a:endParaRPr>
          </a:p>
        </p:txBody>
      </p:sp>
      <p:sp>
        <p:nvSpPr>
          <p:cNvPr id="6" name="Slide Number Placeholder 5"/>
          <p:cNvSpPr>
            <a:spLocks noGrp="1"/>
          </p:cNvSpPr>
          <p:nvPr>
            <p:ph type="sldNum" sz="quarter" idx="12"/>
          </p:nvPr>
        </p:nvSpPr>
        <p:spPr>
          <a:xfrm>
            <a:off x="7194550" y="3217001"/>
            <a:ext cx="895401" cy="480060"/>
          </a:xfrm>
        </p:spPr>
        <p:txBody>
          <a:bodyPr/>
          <a:lstStyle>
            <a:lvl1pPr>
              <a:defRPr sz="2100"/>
            </a:lvl1pPr>
          </a:lstStyle>
          <a:p>
            <a:fld id="{D097F3C9-8343-5C47-940A-484127E3CF34}" type="slidenum">
              <a:rPr lang="en-US" smtClean="0"/>
              <a:t>‹#›</a:t>
            </a:fld>
            <a:endParaRPr lang="en-US"/>
          </a:p>
        </p:txBody>
      </p:sp>
      <p:pic>
        <p:nvPicPr>
          <p:cNvPr id="13" name="Picture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791200" y="285750"/>
            <a:ext cx="3078487" cy="641465"/>
          </a:xfrm>
          <a:prstGeom prst="rect">
            <a:avLst/>
          </a:prstGeom>
        </p:spPr>
      </p:pic>
    </p:spTree>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49544A-F1CD-3844-BFB3-6D230A0137DD}" type="datetimeFigureOut">
              <a:rPr lang="en-US" smtClean="0"/>
              <a:t>5/15/2017</a:t>
            </a:fld>
            <a:endParaRPr lang="en-US"/>
          </a:p>
        </p:txBody>
      </p:sp>
      <p:sp>
        <p:nvSpPr>
          <p:cNvPr id="5" name="Footer Placeholder 4"/>
          <p:cNvSpPr>
            <a:spLocks noGrp="1"/>
          </p:cNvSpPr>
          <p:nvPr>
            <p:ph type="ftr" sz="quarter" idx="11"/>
          </p:nvPr>
        </p:nvSpPr>
        <p:spPr/>
        <p:txBody>
          <a:bodyPr/>
          <a:lstStyle/>
          <a:p>
            <a:pPr algn="l"/>
            <a:r>
              <a:rPr lang="en-US" b="1" smtClean="0">
                <a:solidFill>
                  <a:schemeClr val="tx2">
                    <a:lumMod val="60000"/>
                    <a:lumOff val="40000"/>
                  </a:schemeClr>
                </a:solidFill>
                <a:latin typeface="Helvetica"/>
                <a:cs typeface="Helvetica"/>
              </a:rPr>
              <a:t>www.fda.gov</a:t>
            </a:r>
            <a:endParaRPr lang="en-US" b="1" dirty="0" smtClean="0">
              <a:solidFill>
                <a:schemeClr val="tx2">
                  <a:lumMod val="60000"/>
                  <a:lumOff val="40000"/>
                </a:schemeClr>
              </a:solidFill>
              <a:latin typeface="Helvetica"/>
              <a:cs typeface="Helvetica"/>
            </a:endParaRPr>
          </a:p>
        </p:txBody>
      </p:sp>
      <p:sp>
        <p:nvSpPr>
          <p:cNvPr id="6" name="Slide Number Placeholder 5"/>
          <p:cNvSpPr>
            <a:spLocks noGrp="1"/>
          </p:cNvSpPr>
          <p:nvPr>
            <p:ph type="sldNum" sz="quarter" idx="12"/>
          </p:nvPr>
        </p:nvSpPr>
        <p:spPr/>
        <p:txBody>
          <a:bodyPr/>
          <a:lstStyle/>
          <a:p>
            <a:fld id="{D097F3C9-8343-5C47-940A-484127E3CF34}" type="slidenum">
              <a:rPr lang="en-US" smtClean="0"/>
              <a:t>‹#›</a:t>
            </a:fld>
            <a:endParaRPr lang="en-US"/>
          </a:p>
        </p:txBody>
      </p:sp>
      <p:sp>
        <p:nvSpPr>
          <p:cNvPr id="7" name="TextBox 6"/>
          <p:cNvSpPr txBox="1"/>
          <p:nvPr userDrawn="1"/>
        </p:nvSpPr>
        <p:spPr>
          <a:xfrm rot="5400000">
            <a:off x="117044" y="4747538"/>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8216229" y="4186867"/>
            <a:ext cx="636341" cy="761999"/>
          </a:xfrm>
          <a:prstGeom prst="rect">
            <a:avLst/>
          </a:prstGeom>
        </p:spPr>
      </p:pic>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400050"/>
            <a:ext cx="1914525" cy="42291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00100" y="400050"/>
            <a:ext cx="5629275" cy="422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349544A-F1CD-3844-BFB3-6D230A0137DD}" type="datetimeFigureOut">
              <a:rPr lang="en-US" smtClean="0"/>
              <a:t>5/15/2017</a:t>
            </a:fld>
            <a:endParaRPr lang="en-US"/>
          </a:p>
        </p:txBody>
      </p:sp>
      <p:sp>
        <p:nvSpPr>
          <p:cNvPr id="5" name="Footer Placeholder 4"/>
          <p:cNvSpPr>
            <a:spLocks noGrp="1"/>
          </p:cNvSpPr>
          <p:nvPr>
            <p:ph type="ftr" sz="quarter" idx="11"/>
          </p:nvPr>
        </p:nvSpPr>
        <p:spPr/>
        <p:txBody>
          <a:bodyPr/>
          <a:lstStyle/>
          <a:p>
            <a:pPr algn="l"/>
            <a:r>
              <a:rPr lang="en-US" b="1" smtClean="0">
                <a:solidFill>
                  <a:schemeClr val="tx2">
                    <a:lumMod val="60000"/>
                    <a:lumOff val="40000"/>
                  </a:schemeClr>
                </a:solidFill>
                <a:latin typeface="Helvetica"/>
                <a:cs typeface="Helvetica"/>
              </a:rPr>
              <a:t>www.fda.gov</a:t>
            </a:r>
            <a:endParaRPr lang="en-US" b="1" dirty="0" smtClean="0">
              <a:solidFill>
                <a:schemeClr val="tx2">
                  <a:lumMod val="60000"/>
                  <a:lumOff val="40000"/>
                </a:schemeClr>
              </a:solidFill>
              <a:latin typeface="Helvetica"/>
              <a:cs typeface="Helvetica"/>
            </a:endParaRPr>
          </a:p>
        </p:txBody>
      </p:sp>
      <p:sp>
        <p:nvSpPr>
          <p:cNvPr id="6" name="Slide Number Placeholder 5"/>
          <p:cNvSpPr>
            <a:spLocks noGrp="1"/>
          </p:cNvSpPr>
          <p:nvPr>
            <p:ph type="sldNum" sz="quarter" idx="12"/>
          </p:nvPr>
        </p:nvSpPr>
        <p:spPr/>
        <p:txBody>
          <a:bodyPr/>
          <a:lstStyle/>
          <a:p>
            <a:fld id="{D097F3C9-8343-5C47-940A-484127E3CF34}" type="slidenum">
              <a:rPr lang="en-US" smtClean="0"/>
              <a:t>‹#›</a:t>
            </a:fld>
            <a:endParaRPr lang="en-US"/>
          </a:p>
        </p:txBody>
      </p:sp>
      <p:sp>
        <p:nvSpPr>
          <p:cNvPr id="7" name="TextBox 6"/>
          <p:cNvSpPr txBox="1"/>
          <p:nvPr userDrawn="1"/>
        </p:nvSpPr>
        <p:spPr>
          <a:xfrm>
            <a:off x="7162800" y="4807330"/>
            <a:ext cx="372217"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8216229" y="4186867"/>
            <a:ext cx="636341" cy="761999"/>
          </a:xfrm>
          <a:prstGeom prst="rect">
            <a:avLst/>
          </a:prstGeom>
        </p:spPr>
      </p:pic>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349544A-F1CD-3844-BFB3-6D230A0137DD}" type="datetimeFigureOut">
              <a:rPr lang="en-US" smtClean="0"/>
              <a:pPr/>
              <a:t>5/15/2017</a:t>
            </a:fld>
            <a:endParaRPr lang="en-US" dirty="0"/>
          </a:p>
        </p:txBody>
      </p:sp>
      <p:sp>
        <p:nvSpPr>
          <p:cNvPr id="5" name="Footer Placeholder 4"/>
          <p:cNvSpPr>
            <a:spLocks noGrp="1"/>
          </p:cNvSpPr>
          <p:nvPr>
            <p:ph type="ftr" sz="quarter" idx="11"/>
          </p:nvPr>
        </p:nvSpPr>
        <p:spPr/>
        <p:txBody>
          <a:bodyPr/>
          <a:lstStyle/>
          <a:p>
            <a:pPr algn="l"/>
            <a:r>
              <a:rPr lang="en-US" b="1" smtClean="0">
                <a:solidFill>
                  <a:schemeClr val="tx2">
                    <a:lumMod val="60000"/>
                    <a:lumOff val="40000"/>
                  </a:schemeClr>
                </a:solidFill>
                <a:latin typeface="Helvetica"/>
                <a:cs typeface="Helvetica"/>
              </a:rPr>
              <a:t>www.fda.gov/innovation</a:t>
            </a:r>
            <a:endParaRPr lang="en-US" b="1" dirty="0" smtClean="0">
              <a:solidFill>
                <a:schemeClr val="tx2">
                  <a:lumMod val="60000"/>
                  <a:lumOff val="40000"/>
                </a:schemeClr>
              </a:solidFill>
              <a:latin typeface="Helvetica"/>
              <a:cs typeface="Helvetica"/>
            </a:endParaRPr>
          </a:p>
        </p:txBody>
      </p:sp>
      <p:sp>
        <p:nvSpPr>
          <p:cNvPr id="6" name="Slide Number Placeholder 5"/>
          <p:cNvSpPr>
            <a:spLocks noGrp="1"/>
          </p:cNvSpPr>
          <p:nvPr>
            <p:ph type="sldNum" sz="quarter" idx="12"/>
          </p:nvPr>
        </p:nvSpPr>
        <p:spPr/>
        <p:txBody>
          <a:bodyPr/>
          <a:lstStyle/>
          <a:p>
            <a:fld id="{D097F3C9-8343-5C47-940A-484127E3CF34}" type="slidenum">
              <a:rPr lang="en-US" smtClean="0"/>
              <a:t>‹#›</a:t>
            </a:fld>
            <a:endParaRPr lang="en-US"/>
          </a:p>
        </p:txBody>
      </p:sp>
      <p:sp>
        <p:nvSpPr>
          <p:cNvPr id="7" name="TextBox 6"/>
          <p:cNvSpPr txBox="1"/>
          <p:nvPr userDrawn="1"/>
        </p:nvSpPr>
        <p:spPr>
          <a:xfrm>
            <a:off x="8547980" y="4807330"/>
            <a:ext cx="372217"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20048" y="133351"/>
            <a:ext cx="636341" cy="761999"/>
          </a:xfrm>
          <a:prstGeom prst="rect">
            <a:avLst/>
          </a:prstGeom>
        </p:spPr>
      </p:pic>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3688492"/>
            <a:ext cx="9144000" cy="1455008"/>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625346" y="918972"/>
            <a:ext cx="6960870" cy="2640330"/>
          </a:xfrm>
        </p:spPr>
        <p:txBody>
          <a:bodyPr anchor="ctr">
            <a:normAutofit/>
          </a:bodyPr>
          <a:lstStyle>
            <a:lvl1pPr>
              <a:lnSpc>
                <a:spcPct val="80000"/>
              </a:lnSpc>
              <a:defRPr sz="6000" b="0"/>
            </a:lvl1pPr>
          </a:lstStyle>
          <a:p>
            <a:r>
              <a:rPr lang="en-US" smtClean="0"/>
              <a:t>Click to edit Master title style</a:t>
            </a:r>
            <a:endParaRPr lang="en-US" dirty="0"/>
          </a:p>
        </p:txBody>
      </p:sp>
      <p:sp>
        <p:nvSpPr>
          <p:cNvPr id="3" name="Text Placeholder 2"/>
          <p:cNvSpPr>
            <a:spLocks noGrp="1"/>
          </p:cNvSpPr>
          <p:nvPr>
            <p:ph type="body" idx="1"/>
          </p:nvPr>
        </p:nvSpPr>
        <p:spPr>
          <a:xfrm>
            <a:off x="1624331" y="3765042"/>
            <a:ext cx="6789420" cy="800100"/>
          </a:xfrm>
        </p:spPr>
        <p:txBody>
          <a:bodyPr anchor="t">
            <a:normAutofit/>
          </a:bodyPr>
          <a:lstStyle>
            <a:lvl1pPr marL="0" indent="0">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445251" y="4704588"/>
            <a:ext cx="1983232" cy="273844"/>
          </a:xfrm>
        </p:spPr>
        <p:txBody>
          <a:bodyPr/>
          <a:lstStyle/>
          <a:p>
            <a:fld id="{A349544A-F1CD-3844-BFB3-6D230A0137DD}" type="datetimeFigureOut">
              <a:rPr lang="en-US" smtClean="0"/>
              <a:t>5/15/2017</a:t>
            </a:fld>
            <a:endParaRPr lang="en-US"/>
          </a:p>
        </p:txBody>
      </p:sp>
      <p:sp>
        <p:nvSpPr>
          <p:cNvPr id="5" name="Footer Placeholder 4"/>
          <p:cNvSpPr>
            <a:spLocks noGrp="1"/>
          </p:cNvSpPr>
          <p:nvPr>
            <p:ph type="ftr" sz="quarter" idx="11"/>
          </p:nvPr>
        </p:nvSpPr>
        <p:spPr>
          <a:xfrm>
            <a:off x="1637031" y="4704588"/>
            <a:ext cx="4745736" cy="273844"/>
          </a:xfrm>
        </p:spPr>
        <p:txBody>
          <a:bodyPr/>
          <a:lstStyle/>
          <a:p>
            <a:pPr algn="l"/>
            <a:r>
              <a:rPr lang="en-US" b="1" smtClean="0">
                <a:solidFill>
                  <a:schemeClr val="tx2">
                    <a:lumMod val="60000"/>
                    <a:lumOff val="40000"/>
                  </a:schemeClr>
                </a:solidFill>
                <a:latin typeface="Helvetica"/>
                <a:cs typeface="Helvetica"/>
              </a:rPr>
              <a:t>www.fda.gov/innovation</a:t>
            </a:r>
            <a:endParaRPr lang="en-US" b="1" dirty="0" smtClean="0">
              <a:solidFill>
                <a:schemeClr val="tx2">
                  <a:lumMod val="60000"/>
                  <a:lumOff val="40000"/>
                </a:schemeClr>
              </a:solidFill>
              <a:latin typeface="Helvetica"/>
              <a:cs typeface="Helvetica"/>
            </a:endParaRPr>
          </a:p>
        </p:txBody>
      </p:sp>
      <p:grpSp>
        <p:nvGrpSpPr>
          <p:cNvPr id="8" name="Group 7"/>
          <p:cNvGrpSpPr/>
          <p:nvPr/>
        </p:nvGrpSpPr>
        <p:grpSpPr>
          <a:xfrm>
            <a:off x="673049" y="1744386"/>
            <a:ext cx="810678" cy="810677"/>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632776" y="1879600"/>
            <a:ext cx="891224" cy="540249"/>
          </a:xfrm>
        </p:spPr>
        <p:txBody>
          <a:bodyPr/>
          <a:lstStyle>
            <a:lvl1pPr>
              <a:defRPr sz="2100"/>
            </a:lvl1pPr>
          </a:lstStyle>
          <a:p>
            <a:fld id="{D097F3C9-8343-5C47-940A-484127E3CF34}" type="slidenum">
              <a:rPr lang="en-US" smtClean="0"/>
              <a:t>‹#›</a:t>
            </a:fld>
            <a:endParaRPr lang="en-US"/>
          </a:p>
        </p:txBody>
      </p:sp>
      <p:sp>
        <p:nvSpPr>
          <p:cNvPr id="11" name="TextBox 10"/>
          <p:cNvSpPr txBox="1"/>
          <p:nvPr userDrawn="1"/>
        </p:nvSpPr>
        <p:spPr>
          <a:xfrm>
            <a:off x="8547980" y="4807330"/>
            <a:ext cx="372217"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20048" y="133351"/>
            <a:ext cx="636341" cy="761999"/>
          </a:xfrm>
          <a:prstGeom prst="rect">
            <a:avLst/>
          </a:prstGeom>
        </p:spPr>
      </p:pic>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02386" y="1645920"/>
            <a:ext cx="3566160" cy="2983230"/>
          </a:xfrm>
        </p:spPr>
        <p:txBody>
          <a:bodyPr/>
          <a:lstStyle>
            <a:lvl1pPr>
              <a:defRPr sz="1500"/>
            </a:lvl1pPr>
            <a:lvl2pPr>
              <a:defRPr sz="1350"/>
            </a:lvl2pPr>
            <a:lvl3pPr>
              <a:defRPr sz="1200"/>
            </a:lvl3pPr>
            <a:lvl4pPr>
              <a:defRPr sz="1200"/>
            </a:lvl4pPr>
            <a:lvl5pPr>
              <a:defRPr sz="12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73168" y="1645920"/>
            <a:ext cx="3566160" cy="2983230"/>
          </a:xfrm>
        </p:spPr>
        <p:txBody>
          <a:bodyPr/>
          <a:lstStyle>
            <a:lvl1pPr>
              <a:defRPr sz="1500"/>
            </a:lvl1pPr>
            <a:lvl2pPr>
              <a:defRPr sz="1350"/>
            </a:lvl2pPr>
            <a:lvl3pPr>
              <a:defRPr sz="1200"/>
            </a:lvl3pPr>
            <a:lvl4pPr>
              <a:defRPr sz="1200"/>
            </a:lvl4pPr>
            <a:lvl5pPr>
              <a:defRPr sz="12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fld id="{CC2247A0-0566-4976-A476-FFE498ECC3D7}" type="slidenum">
              <a:rPr lang="en-US" smtClean="0"/>
              <a:pPr>
                <a:defRPr/>
              </a:pPr>
              <a:t>‹#›</a:t>
            </a:fld>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00100" y="1536192"/>
            <a:ext cx="3566160" cy="480060"/>
          </a:xfrm>
        </p:spPr>
        <p:txBody>
          <a:bodyPr anchor="ctr">
            <a:normAutofit/>
          </a:bodyPr>
          <a:lstStyle>
            <a:lvl1pPr marL="0" indent="0">
              <a:buNone/>
              <a:defRPr sz="1500" b="1">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02386" y="2057400"/>
            <a:ext cx="3566160" cy="2468880"/>
          </a:xfrm>
        </p:spPr>
        <p:txBody>
          <a:bodyPr/>
          <a:lstStyle>
            <a:lvl1pPr>
              <a:defRPr sz="150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73168" y="1536192"/>
            <a:ext cx="3566160" cy="480060"/>
          </a:xfrm>
        </p:spPr>
        <p:txBody>
          <a:bodyPr anchor="ctr">
            <a:normAutofit/>
          </a:bodyPr>
          <a:lstStyle>
            <a:lvl1pPr marL="0" indent="0">
              <a:buNone/>
              <a:defRPr sz="1500" b="1">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773168" y="2057400"/>
            <a:ext cx="3566160" cy="2468880"/>
          </a:xfrm>
        </p:spPr>
        <p:txBody>
          <a:bodyPr/>
          <a:lstStyle>
            <a:lvl1pPr>
              <a:defRPr sz="150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349544A-F1CD-3844-BFB3-6D230A0137DD}" type="datetimeFigureOut">
              <a:rPr lang="en-US" smtClean="0"/>
              <a:t>5/15/2017</a:t>
            </a:fld>
            <a:endParaRPr lang="en-US" dirty="0"/>
          </a:p>
        </p:txBody>
      </p:sp>
      <p:sp>
        <p:nvSpPr>
          <p:cNvPr id="8" name="Footer Placeholder 7"/>
          <p:cNvSpPr>
            <a:spLocks noGrp="1"/>
          </p:cNvSpPr>
          <p:nvPr>
            <p:ph type="ftr" sz="quarter" idx="11"/>
          </p:nvPr>
        </p:nvSpPr>
        <p:spPr/>
        <p:txBody>
          <a:bodyPr/>
          <a:lstStyle/>
          <a:p>
            <a:pPr algn="l"/>
            <a:r>
              <a:rPr lang="en-US" b="1" smtClean="0">
                <a:solidFill>
                  <a:schemeClr val="tx2">
                    <a:lumMod val="60000"/>
                    <a:lumOff val="40000"/>
                  </a:schemeClr>
                </a:solidFill>
                <a:latin typeface="Helvetica"/>
                <a:cs typeface="Helvetica"/>
              </a:rPr>
              <a:t>www.fda.gov/innovation</a:t>
            </a:r>
            <a:endParaRPr lang="en-US" b="1" dirty="0" smtClean="0">
              <a:solidFill>
                <a:schemeClr val="tx2">
                  <a:lumMod val="60000"/>
                  <a:lumOff val="40000"/>
                </a:schemeClr>
              </a:solidFill>
              <a:latin typeface="Helvetica"/>
              <a:cs typeface="Helvetica"/>
            </a:endParaRPr>
          </a:p>
        </p:txBody>
      </p:sp>
      <p:sp>
        <p:nvSpPr>
          <p:cNvPr id="9" name="Slide Number Placeholder 8"/>
          <p:cNvSpPr>
            <a:spLocks noGrp="1"/>
          </p:cNvSpPr>
          <p:nvPr>
            <p:ph type="sldNum" sz="quarter" idx="12"/>
          </p:nvPr>
        </p:nvSpPr>
        <p:spPr/>
        <p:txBody>
          <a:bodyPr/>
          <a:lstStyle/>
          <a:p>
            <a:fld id="{D097F3C9-8343-5C47-940A-484127E3CF34}"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11" name="TextBox 10"/>
          <p:cNvSpPr txBox="1"/>
          <p:nvPr userDrawn="1"/>
        </p:nvSpPr>
        <p:spPr>
          <a:xfrm>
            <a:off x="8547980" y="4807330"/>
            <a:ext cx="372217"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20048" y="133351"/>
            <a:ext cx="636341" cy="761999"/>
          </a:xfrm>
          <a:prstGeom prst="rect">
            <a:avLst/>
          </a:prstGeom>
        </p:spPr>
      </p:pic>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349544A-F1CD-3844-BFB3-6D230A0137DD}" type="datetimeFigureOut">
              <a:rPr lang="en-US" smtClean="0"/>
              <a:t>5/15/2017</a:t>
            </a:fld>
            <a:endParaRPr lang="en-US"/>
          </a:p>
        </p:txBody>
      </p:sp>
      <p:sp>
        <p:nvSpPr>
          <p:cNvPr id="4" name="Footer Placeholder 3"/>
          <p:cNvSpPr>
            <a:spLocks noGrp="1"/>
          </p:cNvSpPr>
          <p:nvPr>
            <p:ph type="ftr" sz="quarter" idx="11"/>
          </p:nvPr>
        </p:nvSpPr>
        <p:spPr/>
        <p:txBody>
          <a:bodyPr/>
          <a:lstStyle/>
          <a:p>
            <a:pPr algn="l"/>
            <a:r>
              <a:rPr lang="en-US" b="1" smtClean="0">
                <a:solidFill>
                  <a:schemeClr val="tx2">
                    <a:lumMod val="60000"/>
                    <a:lumOff val="40000"/>
                  </a:schemeClr>
                </a:solidFill>
                <a:latin typeface="Helvetica"/>
                <a:cs typeface="Helvetica"/>
              </a:rPr>
              <a:t>www.fda.gov/innovation</a:t>
            </a:r>
            <a:endParaRPr lang="en-US" b="1" dirty="0" smtClean="0">
              <a:solidFill>
                <a:schemeClr val="tx2">
                  <a:lumMod val="60000"/>
                  <a:lumOff val="40000"/>
                </a:schemeClr>
              </a:solidFill>
              <a:latin typeface="Helvetica"/>
              <a:cs typeface="Helvetica"/>
            </a:endParaRPr>
          </a:p>
        </p:txBody>
      </p:sp>
      <p:sp>
        <p:nvSpPr>
          <p:cNvPr id="5" name="Slide Number Placeholder 4"/>
          <p:cNvSpPr>
            <a:spLocks noGrp="1"/>
          </p:cNvSpPr>
          <p:nvPr>
            <p:ph type="sldNum" sz="quarter" idx="12"/>
          </p:nvPr>
        </p:nvSpPr>
        <p:spPr/>
        <p:txBody>
          <a:bodyPr/>
          <a:lstStyle/>
          <a:p>
            <a:fld id="{D097F3C9-8343-5C47-940A-484127E3CF34}"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
        <p:nvSpPr>
          <p:cNvPr id="7" name="TextBox 6"/>
          <p:cNvSpPr txBox="1"/>
          <p:nvPr userDrawn="1"/>
        </p:nvSpPr>
        <p:spPr>
          <a:xfrm>
            <a:off x="8547980" y="4807330"/>
            <a:ext cx="372217"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20048" y="133351"/>
            <a:ext cx="636341" cy="761999"/>
          </a:xfrm>
          <a:prstGeom prst="rect">
            <a:avLst/>
          </a:prstGeom>
        </p:spPr>
      </p:pic>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CC2247A0-0566-4976-A476-FFE498ECC3D7}" type="slidenum">
              <a:rPr lang="en-US" smtClean="0"/>
              <a:pPr>
                <a:defRPr/>
              </a:pPr>
              <a:t>‹#›</a:t>
            </a:fld>
            <a:endParaRPr lang="en-US"/>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51434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12230" y="514350"/>
            <a:ext cx="2400300" cy="1303020"/>
          </a:xfrm>
        </p:spPr>
        <p:txBody>
          <a:bodyPr anchor="b">
            <a:normAutofit/>
          </a:bodyPr>
          <a:lstStyle>
            <a:lvl1pPr>
              <a:defRPr sz="2400" b="1"/>
            </a:lvl1pPr>
          </a:lstStyle>
          <a:p>
            <a:r>
              <a:rPr lang="en-US" smtClean="0"/>
              <a:t>Click to edit Master title style</a:t>
            </a:r>
            <a:endParaRPr lang="en-US" dirty="0"/>
          </a:p>
        </p:txBody>
      </p:sp>
      <p:sp>
        <p:nvSpPr>
          <p:cNvPr id="3" name="Content Placeholder 2"/>
          <p:cNvSpPr>
            <a:spLocks noGrp="1"/>
          </p:cNvSpPr>
          <p:nvPr>
            <p:ph idx="1"/>
          </p:nvPr>
        </p:nvSpPr>
        <p:spPr>
          <a:xfrm>
            <a:off x="628650" y="514350"/>
            <a:ext cx="5033772" cy="3765042"/>
          </a:xfrm>
        </p:spPr>
        <p:txBody>
          <a:bodyPr/>
          <a:lstStyle>
            <a:lvl1pPr>
              <a:defRPr sz="1500"/>
            </a:lvl1pPr>
            <a:lvl2pPr>
              <a:defRPr sz="1350"/>
            </a:lvl2pPr>
            <a:lvl3pPr>
              <a:defRPr sz="1200"/>
            </a:lvl3pPr>
            <a:lvl4pPr>
              <a:defRPr sz="1200"/>
            </a:lvl4pPr>
            <a:lvl5pPr>
              <a:defRPr sz="12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412230" y="1817370"/>
            <a:ext cx="2400300" cy="2468880"/>
          </a:xfrm>
        </p:spPr>
        <p:txBody>
          <a:bodyPr>
            <a:normAutofit/>
          </a:bodyPr>
          <a:lstStyle>
            <a:lvl1pPr marL="0" indent="0">
              <a:lnSpc>
                <a:spcPct val="100000"/>
              </a:lnSpc>
              <a:spcBef>
                <a:spcPts val="750"/>
              </a:spcBef>
              <a:buNone/>
              <a:defRPr sz="1050">
                <a:solidFill>
                  <a:schemeClr val="accent1">
                    <a:lumMod val="7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49544A-F1CD-3844-BFB3-6D230A0137DD}" type="datetimeFigureOut">
              <a:rPr lang="en-US" smtClean="0"/>
              <a:t>5/15/2017</a:t>
            </a:fld>
            <a:endParaRPr lang="en-US"/>
          </a:p>
        </p:txBody>
      </p:sp>
      <p:sp>
        <p:nvSpPr>
          <p:cNvPr id="6" name="Footer Placeholder 5"/>
          <p:cNvSpPr>
            <a:spLocks noGrp="1"/>
          </p:cNvSpPr>
          <p:nvPr>
            <p:ph type="ftr" sz="quarter" idx="11"/>
          </p:nvPr>
        </p:nvSpPr>
        <p:spPr/>
        <p:txBody>
          <a:bodyPr/>
          <a:lstStyle/>
          <a:p>
            <a:pPr algn="l"/>
            <a:r>
              <a:rPr lang="en-US" b="1" smtClean="0">
                <a:solidFill>
                  <a:schemeClr val="tx2">
                    <a:lumMod val="60000"/>
                    <a:lumOff val="40000"/>
                  </a:schemeClr>
                </a:solidFill>
                <a:latin typeface="Helvetica"/>
                <a:cs typeface="Helvetica"/>
              </a:rPr>
              <a:t>www.fda.gov/innovation</a:t>
            </a:r>
            <a:endParaRPr lang="en-US" b="1" dirty="0" smtClean="0">
              <a:solidFill>
                <a:schemeClr val="tx2">
                  <a:lumMod val="60000"/>
                  <a:lumOff val="40000"/>
                </a:schemeClr>
              </a:solidFill>
              <a:latin typeface="Helvetica"/>
              <a:cs typeface="Helvetica"/>
            </a:endParaRPr>
          </a:p>
        </p:txBody>
      </p:sp>
      <p:grpSp>
        <p:nvGrpSpPr>
          <p:cNvPr id="9" name="Group 8"/>
          <p:cNvGrpSpPr>
            <a:grpSpLocks noChangeAspect="1"/>
          </p:cNvGrpSpPr>
          <p:nvPr/>
        </p:nvGrpSpPr>
        <p:grpSpPr>
          <a:xfrm>
            <a:off x="8551294" y="4672261"/>
            <a:ext cx="342900" cy="3429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D097F3C9-8343-5C47-940A-484127E3CF34}" type="slidenum">
              <a:rPr lang="en-US" smtClean="0"/>
              <a:t>‹#›</a:t>
            </a:fld>
            <a:endParaRPr lang="en-US"/>
          </a:p>
        </p:txBody>
      </p:sp>
      <p:sp>
        <p:nvSpPr>
          <p:cNvPr id="12" name="TextBox 11"/>
          <p:cNvSpPr txBox="1"/>
          <p:nvPr userDrawn="1"/>
        </p:nvSpPr>
        <p:spPr>
          <a:xfrm>
            <a:off x="8547980" y="4807330"/>
            <a:ext cx="372217"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pic>
        <p:nvPicPr>
          <p:cNvPr id="13" name="Picture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20048" y="133351"/>
            <a:ext cx="636341" cy="761999"/>
          </a:xfrm>
          <a:prstGeom prst="rect">
            <a:avLst/>
          </a:prstGeom>
        </p:spPr>
      </p:pic>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51434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12230" y="514350"/>
            <a:ext cx="2400300" cy="1303020"/>
          </a:xfrm>
        </p:spPr>
        <p:txBody>
          <a:bodyPr anchor="b">
            <a:normAutofit/>
          </a:bodyPr>
          <a:lstStyle>
            <a:lvl1pPr>
              <a:defRPr sz="2400" b="1"/>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6227805" cy="5143500"/>
          </a:xfrm>
          <a:solidFill>
            <a:schemeClr val="tx2">
              <a:lumMod val="20000"/>
              <a:lumOff val="80000"/>
            </a:schemeClr>
          </a:solidFill>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412230" y="1817370"/>
            <a:ext cx="2400300" cy="2468880"/>
          </a:xfrm>
        </p:spPr>
        <p:txBody>
          <a:bodyPr>
            <a:normAutofit/>
          </a:bodyPr>
          <a:lstStyle>
            <a:lvl1pPr marL="0" indent="0">
              <a:lnSpc>
                <a:spcPct val="100000"/>
              </a:lnSpc>
              <a:spcBef>
                <a:spcPts val="750"/>
              </a:spcBef>
              <a:buNone/>
              <a:defRPr sz="1050">
                <a:solidFill>
                  <a:schemeClr val="accent1">
                    <a:lumMod val="7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49544A-F1CD-3844-BFB3-6D230A0137DD}" type="datetimeFigureOut">
              <a:rPr lang="en-US" smtClean="0"/>
              <a:t>5/15/2017</a:t>
            </a:fld>
            <a:endParaRPr lang="en-US"/>
          </a:p>
        </p:txBody>
      </p:sp>
      <p:grpSp>
        <p:nvGrpSpPr>
          <p:cNvPr id="8" name="Group 7"/>
          <p:cNvGrpSpPr>
            <a:grpSpLocks noChangeAspect="1"/>
          </p:cNvGrpSpPr>
          <p:nvPr/>
        </p:nvGrpSpPr>
        <p:grpSpPr>
          <a:xfrm>
            <a:off x="8551294" y="4672261"/>
            <a:ext cx="342900" cy="3429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D097F3C9-8343-5C47-940A-484127E3CF34}" type="slidenum">
              <a:rPr lang="en-US" smtClean="0"/>
              <a:t>‹#›</a:t>
            </a:fld>
            <a:endParaRPr lang="en-US"/>
          </a:p>
        </p:txBody>
      </p:sp>
      <p:sp>
        <p:nvSpPr>
          <p:cNvPr id="12" name="TextBox 11"/>
          <p:cNvSpPr txBox="1"/>
          <p:nvPr userDrawn="1"/>
        </p:nvSpPr>
        <p:spPr>
          <a:xfrm>
            <a:off x="8547980" y="4807330"/>
            <a:ext cx="372217"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pic>
        <p:nvPicPr>
          <p:cNvPr id="13" name="Picture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20048" y="133351"/>
            <a:ext cx="636341" cy="761999"/>
          </a:xfrm>
          <a:prstGeom prst="rect">
            <a:avLst/>
          </a:prstGeom>
        </p:spPr>
      </p:pic>
    </p:spTree>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2386" y="363474"/>
            <a:ext cx="7543800" cy="120700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02386" y="1591056"/>
            <a:ext cx="7543800" cy="303809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73318" y="4704588"/>
            <a:ext cx="2455164" cy="273844"/>
          </a:xfrm>
          <a:prstGeom prst="rect">
            <a:avLst/>
          </a:prstGeom>
        </p:spPr>
        <p:txBody>
          <a:bodyPr vert="horz" lIns="91440" tIns="45720" rIns="91440" bIns="45720" rtlCol="0" anchor="ctr"/>
          <a:lstStyle>
            <a:lvl1pPr algn="r">
              <a:defRPr sz="825">
                <a:solidFill>
                  <a:schemeClr val="tx2"/>
                </a:solidFill>
              </a:defRPr>
            </a:lvl1pPr>
          </a:lstStyle>
          <a:p>
            <a:pPr>
              <a:defRPr/>
            </a:pPr>
            <a:endParaRPr lang="en-US"/>
          </a:p>
        </p:txBody>
      </p:sp>
      <p:sp>
        <p:nvSpPr>
          <p:cNvPr id="5" name="Footer Placeholder 4"/>
          <p:cNvSpPr>
            <a:spLocks noGrp="1"/>
          </p:cNvSpPr>
          <p:nvPr>
            <p:ph type="ftr" sz="quarter" idx="3"/>
          </p:nvPr>
        </p:nvSpPr>
        <p:spPr>
          <a:xfrm>
            <a:off x="816102" y="4704588"/>
            <a:ext cx="4745736" cy="273844"/>
          </a:xfrm>
          <a:prstGeom prst="rect">
            <a:avLst/>
          </a:prstGeom>
        </p:spPr>
        <p:txBody>
          <a:bodyPr vert="horz" lIns="91440" tIns="45720" rIns="91440" bIns="45720" rtlCol="0" anchor="ctr"/>
          <a:lstStyle>
            <a:lvl1pPr algn="l">
              <a:defRPr sz="825">
                <a:solidFill>
                  <a:schemeClr val="tx2"/>
                </a:solidFill>
              </a:defRPr>
            </a:lvl1pPr>
          </a:lstStyle>
          <a:p>
            <a:endParaRPr lang="en-US"/>
          </a:p>
        </p:txBody>
      </p:sp>
      <p:grpSp>
        <p:nvGrpSpPr>
          <p:cNvPr id="7" name="Group 6"/>
          <p:cNvGrpSpPr>
            <a:grpSpLocks noChangeAspect="1"/>
          </p:cNvGrpSpPr>
          <p:nvPr/>
        </p:nvGrpSpPr>
        <p:grpSpPr>
          <a:xfrm>
            <a:off x="8551294" y="4672261"/>
            <a:ext cx="342900" cy="3429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4"/>
          </p:nvPr>
        </p:nvSpPr>
        <p:spPr>
          <a:xfrm>
            <a:off x="8483346" y="4704588"/>
            <a:ext cx="480060" cy="273844"/>
          </a:xfrm>
          <a:prstGeom prst="rect">
            <a:avLst/>
          </a:prstGeom>
        </p:spPr>
        <p:txBody>
          <a:bodyPr vert="horz" lIns="91440" tIns="45720" rIns="91440" bIns="45720" rtlCol="0" anchor="ctr"/>
          <a:lstStyle>
            <a:lvl1pPr algn="ctr">
              <a:defRPr sz="1050" b="1">
                <a:solidFill>
                  <a:srgbClr val="FFFFFF"/>
                </a:solidFill>
                <a:latin typeface="+mj-lt"/>
              </a:defRPr>
            </a:lvl1pPr>
          </a:lstStyle>
          <a:p>
            <a:pPr>
              <a:defRPr/>
            </a:pPr>
            <a:fld id="{CC2247A0-0566-4976-A476-FFE498ECC3D7}" type="slidenum">
              <a:rPr lang="en-US" smtClean="0"/>
              <a:pPr>
                <a:defRPr/>
              </a:pPr>
              <a:t>‹#›</a:t>
            </a:fld>
            <a:endParaRPr lang="en-US"/>
          </a:p>
        </p:txBody>
      </p:sp>
    </p:spTree>
    <p:extLst>
      <p:ext uri="{BB962C8B-B14F-4D97-AF65-F5344CB8AC3E}">
        <p14:creationId xmlns:p14="http://schemas.microsoft.com/office/powerpoint/2010/main" val="774284068"/>
      </p:ext>
    </p:extLst>
  </p:cSld>
  <p:clrMap bg1="lt1" tx1="dk1" bg2="lt2" tx2="dk2" accent1="accent1" accent2="accent2" accent3="accent3" accent4="accent4" accent5="accent5" accent6="accent6" hlink="hlink" folHlink="folHlink"/>
  <p:sldLayoutIdLst>
    <p:sldLayoutId id="2147489654" r:id="rId1"/>
    <p:sldLayoutId id="2147489655" r:id="rId2"/>
    <p:sldLayoutId id="2147489656" r:id="rId3"/>
    <p:sldLayoutId id="2147489657" r:id="rId4"/>
    <p:sldLayoutId id="2147489658" r:id="rId5"/>
    <p:sldLayoutId id="2147489659" r:id="rId6"/>
    <p:sldLayoutId id="2147489660" r:id="rId7"/>
    <p:sldLayoutId id="2147489661" r:id="rId8"/>
    <p:sldLayoutId id="2147489662" r:id="rId9"/>
    <p:sldLayoutId id="2147489663" r:id="rId10"/>
    <p:sldLayoutId id="2147489664" r:id="rId11"/>
  </p:sldLayoutIdLst>
  <p:txStyles>
    <p:titleStyle>
      <a:lvl1pPr algn="l" defTabSz="685800" rtl="0" eaLnBrk="1" latinLnBrk="0" hangingPunct="1">
        <a:lnSpc>
          <a:spcPct val="90000"/>
        </a:lnSpc>
        <a:spcBef>
          <a:spcPct val="0"/>
        </a:spcBef>
        <a:buNone/>
        <a:defRPr sz="405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37160" indent="-137160" algn="l" defTabSz="685800" rtl="0" eaLnBrk="1" latinLnBrk="0" hangingPunct="1">
        <a:lnSpc>
          <a:spcPct val="90000"/>
        </a:lnSpc>
        <a:spcBef>
          <a:spcPts val="900"/>
        </a:spcBef>
        <a:buClr>
          <a:schemeClr val="accent1">
            <a:lumMod val="75000"/>
          </a:schemeClr>
        </a:buClr>
        <a:buSzPct val="85000"/>
        <a:buFont typeface="Wingdings" pitchFamily="2" charset="2"/>
        <a:buChar char="§"/>
        <a:defRPr sz="1500" kern="1200">
          <a:solidFill>
            <a:schemeClr val="tx1"/>
          </a:solidFill>
          <a:latin typeface="+mn-lt"/>
          <a:ea typeface="+mn-ea"/>
          <a:cs typeface="+mn-cs"/>
        </a:defRPr>
      </a:lvl1pPr>
      <a:lvl2pPr marL="342900" indent="-13716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350" kern="1200">
          <a:solidFill>
            <a:schemeClr val="tx1"/>
          </a:solidFill>
          <a:latin typeface="+mn-lt"/>
          <a:ea typeface="+mn-ea"/>
          <a:cs typeface="+mn-cs"/>
        </a:defRPr>
      </a:lvl2pPr>
      <a:lvl3pPr marL="548640" indent="-13716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3pPr>
      <a:lvl4pPr marL="754380" indent="-13716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4pPr>
      <a:lvl5pPr marL="960120" indent="-13716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5pPr>
      <a:lvl6pPr marL="1200000" indent="-17145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6pPr>
      <a:lvl7pPr marL="1425000" indent="-17145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7pPr>
      <a:lvl8pPr marL="1650000" indent="-17145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8pPr>
      <a:lvl9pPr marL="1875000" indent="-171450" algn="l" defTabSz="685800" rtl="0" eaLnBrk="1" latinLnBrk="0" hangingPunct="1">
        <a:lnSpc>
          <a:spcPct val="90000"/>
        </a:lnSpc>
        <a:spcBef>
          <a:spcPts val="300"/>
        </a:spcBef>
        <a:spcAft>
          <a:spcPts val="150"/>
        </a:spcAft>
        <a:buClr>
          <a:schemeClr val="accent1">
            <a:lumMod val="75000"/>
          </a:schemeClr>
        </a:buClr>
        <a:buSzPct val="85000"/>
        <a:buFont typeface="Wingdings" pitchFamily="2" charset="2"/>
        <a:buChar char="§"/>
        <a:defRPr sz="12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25388" y="1623733"/>
            <a:ext cx="6400800" cy="1314450"/>
          </a:xfrm>
        </p:spPr>
        <p:txBody>
          <a:bodyPr>
            <a:normAutofit/>
          </a:bodyPr>
          <a:lstStyle/>
          <a:p>
            <a:r>
              <a:rPr lang="en-US" sz="3200" dirty="0" smtClean="0"/>
              <a:t>How Innovation Drives Change at the FDA</a:t>
            </a:r>
            <a:endParaRPr lang="en-US" sz="3200" dirty="0"/>
          </a:p>
        </p:txBody>
      </p:sp>
      <p:pic>
        <p:nvPicPr>
          <p:cNvPr id="4" name="Picture 2" descr="Robot holding a electronic device like a tablet or smart phon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3125362"/>
            <a:ext cx="1502683"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FDA Scientific Computing logo with a blue and red heli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2800" y="3392976"/>
            <a:ext cx="2133600" cy="16366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FDA Library logo with a purple and green floris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4044525"/>
            <a:ext cx="2930373" cy="535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6773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8)">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management</a:t>
            </a:r>
            <a:endParaRPr lang="en-US" dirty="0"/>
          </a:p>
        </p:txBody>
      </p:sp>
      <p:sp>
        <p:nvSpPr>
          <p:cNvPr id="3" name="Content Placeholder 2"/>
          <p:cNvSpPr>
            <a:spLocks noGrp="1"/>
          </p:cNvSpPr>
          <p:nvPr>
            <p:ph idx="1"/>
          </p:nvPr>
        </p:nvSpPr>
        <p:spPr/>
        <p:txBody>
          <a:bodyPr>
            <a:normAutofit/>
          </a:bodyPr>
          <a:lstStyle/>
          <a:p>
            <a:r>
              <a:rPr lang="en-US" sz="2400" dirty="0" smtClean="0"/>
              <a:t>Next Generation Library </a:t>
            </a:r>
            <a:r>
              <a:rPr lang="mr-IN" sz="2400" dirty="0" smtClean="0"/>
              <a:t>–</a:t>
            </a:r>
            <a:r>
              <a:rPr lang="en-US" sz="2400" dirty="0" smtClean="0"/>
              <a:t> bringing the world to your fingertips</a:t>
            </a:r>
          </a:p>
          <a:p>
            <a:r>
              <a:rPr lang="en-US" sz="2400" dirty="0" smtClean="0"/>
              <a:t>Facilitate information sharing and access to the various online resources to the FDA community at large</a:t>
            </a:r>
            <a:endParaRPr lang="en-US" sz="2400" dirty="0"/>
          </a:p>
        </p:txBody>
      </p:sp>
    </p:spTree>
    <p:extLst>
      <p:ext uri="{BB962C8B-B14F-4D97-AF65-F5344CB8AC3E}">
        <p14:creationId xmlns:p14="http://schemas.microsoft.com/office/powerpoint/2010/main" val="8390551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Computing</a:t>
            </a:r>
            <a:endParaRPr lang="en-US" dirty="0"/>
          </a:p>
        </p:txBody>
      </p:sp>
      <p:sp>
        <p:nvSpPr>
          <p:cNvPr id="4" name="Footer Placeholder 3"/>
          <p:cNvSpPr>
            <a:spLocks noGrp="1"/>
          </p:cNvSpPr>
          <p:nvPr>
            <p:ph type="ftr" sz="quarter" idx="11"/>
          </p:nvPr>
        </p:nvSpPr>
        <p:spPr/>
        <p:txBody>
          <a:bodyPr/>
          <a:lstStyle/>
          <a:p>
            <a:pPr algn="l"/>
            <a:r>
              <a:rPr lang="en-US" sz="1100" b="1" dirty="0" smtClean="0">
                <a:solidFill>
                  <a:schemeClr val="tx2">
                    <a:lumMod val="60000"/>
                    <a:lumOff val="40000"/>
                  </a:schemeClr>
                </a:solidFill>
                <a:latin typeface="Helvetica"/>
                <a:cs typeface="Helvetica"/>
              </a:rPr>
              <a:t>www.fda.gov</a:t>
            </a:r>
          </a:p>
        </p:txBody>
      </p:sp>
    </p:spTree>
    <p:extLst>
      <p:ext uri="{BB962C8B-B14F-4D97-AF65-F5344CB8AC3E}">
        <p14:creationId xmlns:p14="http://schemas.microsoft.com/office/powerpoint/2010/main" val="4588387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Computing</a:t>
            </a:r>
            <a:endParaRPr lang="en-US" dirty="0"/>
          </a:p>
        </p:txBody>
      </p:sp>
      <p:sp>
        <p:nvSpPr>
          <p:cNvPr id="3" name="Content Placeholder 2"/>
          <p:cNvSpPr>
            <a:spLocks noGrp="1"/>
          </p:cNvSpPr>
          <p:nvPr>
            <p:ph idx="1"/>
          </p:nvPr>
        </p:nvSpPr>
        <p:spPr/>
        <p:txBody>
          <a:bodyPr/>
          <a:lstStyle/>
          <a:p>
            <a:r>
              <a:rPr lang="en-US" sz="2400" dirty="0" smtClean="0"/>
              <a:t>Scientific Computing core function of FDA’s mission</a:t>
            </a:r>
          </a:p>
          <a:p>
            <a:r>
              <a:rPr lang="en-US" sz="2400" dirty="0" smtClean="0"/>
              <a:t>Research conducted in food safety, animal health, drug and device evaluation</a:t>
            </a:r>
          </a:p>
          <a:p>
            <a:r>
              <a:rPr lang="en-US" sz="2400" dirty="0" smtClean="0"/>
              <a:t>Support </a:t>
            </a:r>
            <a:r>
              <a:rPr lang="en-US" sz="2400" dirty="0"/>
              <a:t>agency research and science initiatives like Precision </a:t>
            </a:r>
            <a:r>
              <a:rPr lang="en-US" sz="2400" dirty="0" smtClean="0"/>
              <a:t>Medicine</a:t>
            </a:r>
          </a:p>
        </p:txBody>
      </p:sp>
    </p:spTree>
    <p:extLst>
      <p:ext uri="{BB962C8B-B14F-4D97-AF65-F5344CB8AC3E}">
        <p14:creationId xmlns:p14="http://schemas.microsoft.com/office/powerpoint/2010/main" val="12678336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Computing</a:t>
            </a:r>
            <a:endParaRPr lang="en-US" dirty="0"/>
          </a:p>
        </p:txBody>
      </p:sp>
      <p:sp>
        <p:nvSpPr>
          <p:cNvPr id="3" name="Content Placeholder 2"/>
          <p:cNvSpPr>
            <a:spLocks noGrp="1"/>
          </p:cNvSpPr>
          <p:nvPr>
            <p:ph idx="1"/>
          </p:nvPr>
        </p:nvSpPr>
        <p:spPr/>
        <p:txBody>
          <a:bodyPr>
            <a:normAutofit/>
          </a:bodyPr>
          <a:lstStyle/>
          <a:p>
            <a:r>
              <a:rPr lang="en-US" sz="2400" dirty="0" smtClean="0"/>
              <a:t>Whole Genomics Sequencing become a research tool to identify foodborne pathogens, </a:t>
            </a:r>
            <a:r>
              <a:rPr lang="en-US" sz="2400" dirty="0" err="1" smtClean="0"/>
              <a:t>etc</a:t>
            </a:r>
            <a:endParaRPr lang="en-US" sz="2400" dirty="0" smtClean="0"/>
          </a:p>
          <a:p>
            <a:r>
              <a:rPr lang="en-US" sz="2400" dirty="0" smtClean="0"/>
              <a:t>FDA must develop a Super Computing platform to enhance and support the research that is conducted across our various facilities</a:t>
            </a:r>
          </a:p>
          <a:p>
            <a:r>
              <a:rPr lang="en-US" sz="2400" dirty="0" smtClean="0"/>
              <a:t>Data sets are continuing to increase exponentially</a:t>
            </a:r>
            <a:endParaRPr lang="en-US" sz="2400" dirty="0"/>
          </a:p>
        </p:txBody>
      </p:sp>
    </p:spTree>
    <p:extLst>
      <p:ext uri="{BB962C8B-B14F-4D97-AF65-F5344CB8AC3E}">
        <p14:creationId xmlns:p14="http://schemas.microsoft.com/office/powerpoint/2010/main" val="2232098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Performance Computing</a:t>
            </a:r>
            <a:endParaRPr lang="en-US" dirty="0"/>
          </a:p>
        </p:txBody>
      </p:sp>
      <p:sp>
        <p:nvSpPr>
          <p:cNvPr id="3" name="Content Placeholder 2"/>
          <p:cNvSpPr>
            <a:spLocks noGrp="1"/>
          </p:cNvSpPr>
          <p:nvPr>
            <p:ph idx="1"/>
          </p:nvPr>
        </p:nvSpPr>
        <p:spPr/>
        <p:txBody>
          <a:bodyPr>
            <a:normAutofit/>
          </a:bodyPr>
          <a:lstStyle/>
          <a:p>
            <a:r>
              <a:rPr lang="en-US" sz="2400" dirty="0"/>
              <a:t>Develop a sustainable High Performance Computing </a:t>
            </a:r>
            <a:r>
              <a:rPr lang="en-US" sz="2400" dirty="0" smtClean="0"/>
              <a:t>Platform</a:t>
            </a:r>
          </a:p>
          <a:p>
            <a:r>
              <a:rPr lang="en-US" sz="2400" dirty="0" smtClean="0"/>
              <a:t>Platform must support research needs for scientists and researchers across the agency</a:t>
            </a:r>
          </a:p>
          <a:p>
            <a:endParaRPr lang="en-US" sz="2400" dirty="0"/>
          </a:p>
        </p:txBody>
      </p:sp>
    </p:spTree>
    <p:extLst>
      <p:ext uri="{BB962C8B-B14F-4D97-AF65-F5344CB8AC3E}">
        <p14:creationId xmlns:p14="http://schemas.microsoft.com/office/powerpoint/2010/main" val="10220794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Data</a:t>
            </a:r>
            <a:endParaRPr lang="en-US" dirty="0"/>
          </a:p>
        </p:txBody>
      </p:sp>
      <p:pic>
        <p:nvPicPr>
          <p:cNvPr id="4" name="Content Placeholder 3" descr="Word diagram with words in little to large font and in various color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02386" y="1352550"/>
            <a:ext cx="7732014" cy="3038475"/>
          </a:xfrm>
        </p:spPr>
      </p:pic>
    </p:spTree>
    <p:extLst>
      <p:ext uri="{BB962C8B-B14F-4D97-AF65-F5344CB8AC3E}">
        <p14:creationId xmlns:p14="http://schemas.microsoft.com/office/powerpoint/2010/main" val="12575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aph showing human evolution. First bar shows the entire bar is light blue with a monkey and text states Purely Reactive. There is an arrow pointing down stating ERROR.&#10;&#10;Second bar is broken into two sections. Top portion shows 60% in light blue and the text in that portion states &quot;Assumes last year's or last month's demand value will occur again this month&quot;. The bottom section shows an advanced monkey image with 40% in the darker blue section.&#10;&#10;Third bar is broken into two sections. Top section shows in light blue &quot;Fits a forecast curve through historical demand quantities&quot;, &quot;Incorporates seasonality, trend data, and moving averages&quot;, &quot;Is often done in Excel&quot; and has 50% listed. The bottom section shows a early evolutionary man with 50% listed.&#10;&#10;The fourth bar is broken into two sections. Top section shows in light blue &quot;Statistically predicts monthly or weekly demand patterns&quot; and 30%. The bottom section states 70% and &quot;Hierarchy and causal effects are incorporated into the forecast&quot;, &quot;Becomes a nightmare to manage in Excel&quot; with a more advanced male figure.&#10;&#10;Fifth bar is broken into two sections. Top section shows in light blue 15%. The bottom section in darker blue states 85% and &quot;Leverages more granular and downstream data to get a cleaner demand signal and reduce volatity and bullwhip effect&quot;, &quot;Includes techniques that are ususally associated with short-term demand sensing to dramtically increase long-term accuracy&quot;. The man is now dressed in a business suit.&#10;&#10;Sixth bar is split in two sections and shows 10% in the light blue section. The bottom dark blue section has 90% and states &quot;Takes advantage of extended and even big data to further increase accuracy&quot;, &quot;Relies on powerful models to consider demand drivers such as promotional details, new product introductions, social media, etc&quot; with the word ACCURACY with an arrow pointing up."/>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590550"/>
            <a:ext cx="8077200" cy="4401580"/>
          </a:xfrm>
          <a:prstGeom prst="rect">
            <a:avLst/>
          </a:prstGeom>
        </p:spPr>
      </p:pic>
      <p:sp>
        <p:nvSpPr>
          <p:cNvPr id="3" name="TextBox 2"/>
          <p:cNvSpPr txBox="1"/>
          <p:nvPr/>
        </p:nvSpPr>
        <p:spPr>
          <a:xfrm>
            <a:off x="609600" y="133350"/>
            <a:ext cx="2544671" cy="584775"/>
          </a:xfrm>
          <a:prstGeom prst="rect">
            <a:avLst/>
          </a:prstGeom>
          <a:noFill/>
        </p:spPr>
        <p:txBody>
          <a:bodyPr wrap="none" rtlCol="0">
            <a:spAutoFit/>
          </a:bodyPr>
          <a:lstStyle/>
          <a:p>
            <a:r>
              <a:rPr lang="en-US" sz="3200" dirty="0" smtClean="0">
                <a:latin typeface="+mj-lt"/>
              </a:rPr>
              <a:t>Machine Learning</a:t>
            </a:r>
            <a:endParaRPr lang="en-US" sz="3200" dirty="0">
              <a:latin typeface="+mj-lt"/>
            </a:endParaRPr>
          </a:p>
        </p:txBody>
      </p:sp>
    </p:spTree>
    <p:extLst>
      <p:ext uri="{BB962C8B-B14F-4D97-AF65-F5344CB8AC3E}">
        <p14:creationId xmlns:p14="http://schemas.microsoft.com/office/powerpoint/2010/main" val="17889137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Innovation</a:t>
            </a:r>
            <a:endParaRPr lang="en-US" dirty="0"/>
          </a:p>
        </p:txBody>
      </p:sp>
      <p:sp>
        <p:nvSpPr>
          <p:cNvPr id="3" name="Text Placeholder 2"/>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pPr algn="l"/>
            <a:r>
              <a:rPr lang="en-US" sz="1100" b="1" dirty="0" smtClean="0">
                <a:solidFill>
                  <a:schemeClr val="tx2">
                    <a:lumMod val="60000"/>
                    <a:lumOff val="40000"/>
                  </a:schemeClr>
                </a:solidFill>
                <a:latin typeface="Helvetica"/>
                <a:cs typeface="Helvetica"/>
              </a:rPr>
              <a:t>www.fda.gov</a:t>
            </a:r>
          </a:p>
        </p:txBody>
      </p:sp>
    </p:spTree>
    <p:extLst>
      <p:ext uri="{BB962C8B-B14F-4D97-AF65-F5344CB8AC3E}">
        <p14:creationId xmlns:p14="http://schemas.microsoft.com/office/powerpoint/2010/main" val="1077488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lgn="l"/>
            <a:r>
              <a:rPr lang="en-US" sz="1100" b="1" dirty="0" smtClean="0">
                <a:solidFill>
                  <a:schemeClr val="tx2">
                    <a:lumMod val="60000"/>
                    <a:lumOff val="40000"/>
                  </a:schemeClr>
                </a:solidFill>
                <a:latin typeface="Helvetica"/>
                <a:cs typeface="Helvetica"/>
              </a:rPr>
              <a:t>www.fda.gov</a:t>
            </a:r>
          </a:p>
        </p:txBody>
      </p:sp>
      <p:sp>
        <p:nvSpPr>
          <p:cNvPr id="2" name="Title 1"/>
          <p:cNvSpPr>
            <a:spLocks noGrp="1"/>
          </p:cNvSpPr>
          <p:nvPr>
            <p:ph type="title"/>
          </p:nvPr>
        </p:nvSpPr>
        <p:spPr>
          <a:xfrm>
            <a:off x="4354" y="-171450"/>
            <a:ext cx="7543800" cy="1207008"/>
          </a:xfrm>
        </p:spPr>
        <p:txBody>
          <a:bodyPr/>
          <a:lstStyle/>
          <a:p>
            <a:r>
              <a:rPr lang="en-US" dirty="0" smtClean="0"/>
              <a:t>Virtual/Augmented </a:t>
            </a:r>
            <a:r>
              <a:rPr lang="en-US" dirty="0" err="1" smtClean="0"/>
              <a:t>realitY</a:t>
            </a:r>
            <a:endParaRPr lang="en-US" dirty="0"/>
          </a:p>
        </p:txBody>
      </p:sp>
      <p:pic>
        <p:nvPicPr>
          <p:cNvPr id="4" name="Picture 3" descr="Man looking at data that is floating in the air.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666750"/>
            <a:ext cx="7315200" cy="3891280"/>
          </a:xfrm>
          <a:prstGeom prst="rect">
            <a:avLst/>
          </a:prstGeom>
        </p:spPr>
      </p:pic>
    </p:spTree>
    <p:extLst>
      <p:ext uri="{BB962C8B-B14F-4D97-AF65-F5344CB8AC3E}">
        <p14:creationId xmlns:p14="http://schemas.microsoft.com/office/powerpoint/2010/main" val="17847275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quot;The Internet of Things and Explosion of Connected Possibility&quot; line chart. Displays how many devices based on the year.&#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87" y="742950"/>
            <a:ext cx="9045397" cy="4400550"/>
          </a:xfrm>
          <a:prstGeom prst="rect">
            <a:avLst/>
          </a:prstGeom>
        </p:spPr>
      </p:pic>
    </p:spTree>
    <p:extLst>
      <p:ext uri="{BB962C8B-B14F-4D97-AF65-F5344CB8AC3E}">
        <p14:creationId xmlns:p14="http://schemas.microsoft.com/office/powerpoint/2010/main" val="19331978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767759"/>
            <a:ext cx="8591549" cy="1042377"/>
          </a:xfrm>
        </p:spPr>
        <p:txBody>
          <a:bodyPr>
            <a:normAutofit/>
          </a:bodyPr>
          <a:lstStyle/>
          <a:p>
            <a:r>
              <a:rPr lang="en-US" sz="2400" dirty="0" smtClean="0"/>
              <a:t>For innovation to be successful, it needs to be more than just a buzz word.</a:t>
            </a:r>
            <a:endParaRPr lang="en-US" sz="2400" dirty="0"/>
          </a:p>
        </p:txBody>
      </p:sp>
      <p:pic>
        <p:nvPicPr>
          <p:cNvPr id="5" name="Picture 2" descr="Word diagram with words in little to large font and in various colors."/>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718970" y="1590675"/>
            <a:ext cx="5709236" cy="3038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pPr algn="l"/>
            <a:r>
              <a:rPr lang="en-US" sz="1100" b="1" dirty="0" smtClean="0">
                <a:solidFill>
                  <a:schemeClr val="tx2">
                    <a:lumMod val="60000"/>
                    <a:lumOff val="40000"/>
                  </a:schemeClr>
                </a:solidFill>
                <a:latin typeface="Helvetica"/>
                <a:cs typeface="Helvetica"/>
              </a:rPr>
              <a:t>www.fda.gov</a:t>
            </a:r>
          </a:p>
        </p:txBody>
      </p:sp>
    </p:spTree>
    <p:extLst>
      <p:ext uri="{BB962C8B-B14F-4D97-AF65-F5344CB8AC3E}">
        <p14:creationId xmlns:p14="http://schemas.microsoft.com/office/powerpoint/2010/main" val="34946405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Analytics/Master Data Management</a:t>
            </a:r>
            <a:endParaRPr lang="en-US" dirty="0"/>
          </a:p>
        </p:txBody>
      </p:sp>
      <p:grpSp>
        <p:nvGrpSpPr>
          <p:cNvPr id="6" name="Group 5" descr="Information Assets - Information Supply Chain&#10;Master Information Hub/MDM Server and Information Server (Source Systems, Data Marts, Silos) with arrows pointing into the InfoSphere Warehouse which is located in the center. The InfoSphere Warehouse has arrows point out to Cognos and SPSS. There is an arrow along the image which says Common Metadata."/>
          <p:cNvGrpSpPr/>
          <p:nvPr/>
        </p:nvGrpSpPr>
        <p:grpSpPr>
          <a:xfrm>
            <a:off x="228600" y="1276351"/>
            <a:ext cx="7328358" cy="3007223"/>
            <a:chOff x="228600" y="1276351"/>
            <a:chExt cx="7328358" cy="3007223"/>
          </a:xfrm>
        </p:grpSpPr>
        <p:pic>
          <p:nvPicPr>
            <p:cNvPr id="3"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06" t="13133" r="7411" b="14427"/>
            <a:stretch/>
          </p:blipFill>
          <p:spPr bwMode="auto">
            <a:xfrm>
              <a:off x="228600" y="1276351"/>
              <a:ext cx="2784741"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http://www.jibecompany.com/wp-content/uploads/2013/04/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2475412"/>
              <a:ext cx="3213558" cy="180816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970905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Innovation without limitation.  Explore the possible</a:t>
            </a:r>
            <a:endParaRPr lang="en-US" dirty="0"/>
          </a:p>
        </p:txBody>
      </p:sp>
    </p:spTree>
    <p:extLst>
      <p:ext uri="{BB962C8B-B14F-4D97-AF65-F5344CB8AC3E}">
        <p14:creationId xmlns:p14="http://schemas.microsoft.com/office/powerpoint/2010/main" val="15042812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Innovation?</a:t>
            </a:r>
            <a:endParaRPr lang="en-US" dirty="0"/>
          </a:p>
        </p:txBody>
      </p:sp>
      <p:pic>
        <p:nvPicPr>
          <p:cNvPr id="3" name="Picture 2" descr="Michael Jackson performing in black and silver sequin su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1276350"/>
            <a:ext cx="4724400" cy="3556000"/>
          </a:xfrm>
          <a:prstGeom prst="rect">
            <a:avLst/>
          </a:prstGeom>
        </p:spPr>
      </p:pic>
    </p:spTree>
    <p:extLst>
      <p:ext uri="{BB962C8B-B14F-4D97-AF65-F5344CB8AC3E}">
        <p14:creationId xmlns:p14="http://schemas.microsoft.com/office/powerpoint/2010/main" val="18192722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innovation?</a:t>
            </a:r>
            <a:endParaRPr lang="en-US" dirty="0"/>
          </a:p>
        </p:txBody>
      </p:sp>
      <p:pic>
        <p:nvPicPr>
          <p:cNvPr id="1026" name="Picture 2" descr="Michael Jackson performing with a white suit, white hat with black hat band, and teal shirt. Various other performers also dancing with him."/>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00150"/>
            <a:ext cx="6096000" cy="3413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43455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Innovation?</a:t>
            </a:r>
            <a:endParaRPr lang="en-US" dirty="0"/>
          </a:p>
        </p:txBody>
      </p:sp>
      <p:sp>
        <p:nvSpPr>
          <p:cNvPr id="3" name="Content Placeholder 2"/>
          <p:cNvSpPr>
            <a:spLocks noGrp="1"/>
          </p:cNvSpPr>
          <p:nvPr>
            <p:ph idx="1"/>
          </p:nvPr>
        </p:nvSpPr>
        <p:spPr>
          <a:xfrm>
            <a:off x="762000" y="1581150"/>
            <a:ext cx="8001000" cy="2590800"/>
          </a:xfrm>
        </p:spPr>
        <p:txBody>
          <a:bodyPr>
            <a:normAutofit/>
          </a:bodyPr>
          <a:lstStyle/>
          <a:p>
            <a:pPr marL="0" indent="-34290">
              <a:buNone/>
            </a:pPr>
            <a:r>
              <a:rPr lang="en-US" sz="5700" dirty="0">
                <a:ln w="0"/>
                <a:solidFill>
                  <a:schemeClr val="tx2">
                    <a:lumMod val="75000"/>
                  </a:schemeClr>
                </a:solidFill>
                <a:latin typeface="Arial" charset="0"/>
                <a:ea typeface="ＭＳ Ｐゴシック" charset="-128"/>
              </a:rPr>
              <a:t>42% of millennials are </a:t>
            </a:r>
            <a:r>
              <a:rPr lang="en-US" sz="5700" dirty="0" smtClean="0">
                <a:ln w="0"/>
                <a:solidFill>
                  <a:schemeClr val="tx2">
                    <a:lumMod val="75000"/>
                  </a:schemeClr>
                </a:solidFill>
                <a:latin typeface="Arial" charset="0"/>
                <a:ea typeface="ＭＳ Ｐゴシック" charset="-128"/>
              </a:rPr>
              <a:t>leaving </a:t>
            </a:r>
            <a:r>
              <a:rPr lang="en-US" sz="5700" dirty="0">
                <a:ln w="0"/>
                <a:solidFill>
                  <a:schemeClr val="tx2">
                    <a:lumMod val="75000"/>
                  </a:schemeClr>
                </a:solidFill>
                <a:latin typeface="Arial" charset="0"/>
                <a:ea typeface="ＭＳ Ｐゴシック" charset="-128"/>
              </a:rPr>
              <a:t>jobs because of substandard </a:t>
            </a:r>
            <a:r>
              <a:rPr lang="en-US" sz="5700" dirty="0" smtClean="0">
                <a:ln w="0"/>
                <a:solidFill>
                  <a:schemeClr val="tx2">
                    <a:lumMod val="75000"/>
                  </a:schemeClr>
                </a:solidFill>
                <a:latin typeface="Arial" charset="0"/>
                <a:ea typeface="ＭＳ Ｐゴシック" charset="-128"/>
              </a:rPr>
              <a:t>technology</a:t>
            </a:r>
            <a:endParaRPr lang="en-US" sz="5700" dirty="0">
              <a:ln w="0"/>
              <a:solidFill>
                <a:schemeClr val="tx2">
                  <a:lumMod val="75000"/>
                </a:schemeClr>
              </a:solidFill>
              <a:latin typeface="Arial" charset="0"/>
              <a:ea typeface="ＭＳ Ｐゴシック" charset="-128"/>
            </a:endParaRPr>
          </a:p>
          <a:p>
            <a:endParaRPr lang="en-US" sz="5400" dirty="0">
              <a:ln w="0"/>
              <a:solidFill>
                <a:schemeClr val="tx2">
                  <a:lumMod val="75000"/>
                </a:schemeClr>
              </a:solidFill>
              <a:latin typeface="Arial" charset="0"/>
              <a:ea typeface="ＭＳ Ｐゴシック" charset="-128"/>
            </a:endParaRPr>
          </a:p>
        </p:txBody>
      </p:sp>
    </p:spTree>
    <p:extLst>
      <p:ext uri="{BB962C8B-B14F-4D97-AF65-F5344CB8AC3E}">
        <p14:creationId xmlns:p14="http://schemas.microsoft.com/office/powerpoint/2010/main" val="7185302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Innovation?</a:t>
            </a:r>
            <a:endParaRPr lang="en-US" dirty="0"/>
          </a:p>
        </p:txBody>
      </p:sp>
      <p:sp>
        <p:nvSpPr>
          <p:cNvPr id="3" name="Content Placeholder 2"/>
          <p:cNvSpPr>
            <a:spLocks noGrp="1"/>
          </p:cNvSpPr>
          <p:nvPr>
            <p:ph idx="1"/>
          </p:nvPr>
        </p:nvSpPr>
        <p:spPr/>
        <p:txBody>
          <a:bodyPr>
            <a:normAutofit fontScale="70000" lnSpcReduction="20000"/>
          </a:bodyPr>
          <a:lstStyle/>
          <a:p>
            <a:r>
              <a:rPr lang="en-US" sz="3400" dirty="0" smtClean="0"/>
              <a:t>FDA must continue to evaluate, explore, and showcase new technologies to keep up with industry.</a:t>
            </a:r>
          </a:p>
          <a:p>
            <a:r>
              <a:rPr lang="en-US" sz="3400" dirty="0"/>
              <a:t>Emerging topics or trends that don't yet have a home or that fall between the cracks of organizational or technology silos</a:t>
            </a:r>
            <a:r>
              <a:rPr lang="en-US" sz="3400" dirty="0" smtClean="0"/>
              <a:t>.</a:t>
            </a:r>
          </a:p>
          <a:p>
            <a:r>
              <a:rPr lang="en-US" sz="3400" dirty="0"/>
              <a:t>Idea generation through internal exploration and relationships with outside academic, commercial and government </a:t>
            </a:r>
            <a:r>
              <a:rPr lang="en-US" sz="3400" dirty="0" smtClean="0"/>
              <a:t>groups</a:t>
            </a:r>
          </a:p>
          <a:p>
            <a:r>
              <a:rPr lang="en-US" sz="3400" dirty="0" smtClean="0"/>
              <a:t>Innovation Blueprint</a:t>
            </a:r>
          </a:p>
          <a:p>
            <a:endParaRPr lang="en-US" dirty="0"/>
          </a:p>
        </p:txBody>
      </p:sp>
    </p:spTree>
    <p:extLst>
      <p:ext uri="{BB962C8B-B14F-4D97-AF65-F5344CB8AC3E}">
        <p14:creationId xmlns:p14="http://schemas.microsoft.com/office/powerpoint/2010/main" val="18266498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Management</a:t>
            </a:r>
            <a:endParaRPr lang="en-US" dirty="0"/>
          </a:p>
        </p:txBody>
      </p:sp>
      <p:sp>
        <p:nvSpPr>
          <p:cNvPr id="4" name="Footer Placeholder 3"/>
          <p:cNvSpPr>
            <a:spLocks noGrp="1"/>
          </p:cNvSpPr>
          <p:nvPr>
            <p:ph type="ftr" sz="quarter" idx="11"/>
          </p:nvPr>
        </p:nvSpPr>
        <p:spPr/>
        <p:txBody>
          <a:bodyPr/>
          <a:lstStyle/>
          <a:p>
            <a:pPr algn="l"/>
            <a:r>
              <a:rPr lang="en-US" sz="1100" b="1" dirty="0" smtClean="0">
                <a:solidFill>
                  <a:schemeClr val="tx2">
                    <a:lumMod val="60000"/>
                    <a:lumOff val="40000"/>
                  </a:schemeClr>
                </a:solidFill>
                <a:latin typeface="Helvetica"/>
                <a:cs typeface="Helvetica"/>
              </a:rPr>
              <a:t>www.fda.gov</a:t>
            </a:r>
          </a:p>
        </p:txBody>
      </p:sp>
    </p:spTree>
    <p:extLst>
      <p:ext uri="{BB962C8B-B14F-4D97-AF65-F5344CB8AC3E}">
        <p14:creationId xmlns:p14="http://schemas.microsoft.com/office/powerpoint/2010/main" val="29229746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oogle can bring you back 100,000 answers. A librarian can bring you back the right one. Neil Gaima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 y="209550"/>
            <a:ext cx="8948524" cy="4360372"/>
          </a:xfrm>
          <a:prstGeom prst="rect">
            <a:avLst/>
          </a:prstGeom>
        </p:spPr>
      </p:pic>
    </p:spTree>
    <p:extLst>
      <p:ext uri="{BB962C8B-B14F-4D97-AF65-F5344CB8AC3E}">
        <p14:creationId xmlns:p14="http://schemas.microsoft.com/office/powerpoint/2010/main" val="560494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Management</a:t>
            </a:r>
            <a:endParaRPr lang="en-US" dirty="0"/>
          </a:p>
        </p:txBody>
      </p:sp>
      <p:sp>
        <p:nvSpPr>
          <p:cNvPr id="3" name="Content Placeholder 2"/>
          <p:cNvSpPr>
            <a:spLocks noGrp="1"/>
          </p:cNvSpPr>
          <p:nvPr>
            <p:ph idx="1"/>
          </p:nvPr>
        </p:nvSpPr>
        <p:spPr/>
        <p:txBody>
          <a:bodyPr>
            <a:normAutofit/>
          </a:bodyPr>
          <a:lstStyle/>
          <a:p>
            <a:r>
              <a:rPr lang="en-US" sz="1800" dirty="0" smtClean="0"/>
              <a:t>Provide a valuable function to the research that is conducted across the agency</a:t>
            </a:r>
          </a:p>
          <a:p>
            <a:r>
              <a:rPr lang="en-US" sz="1800" dirty="0" smtClean="0"/>
              <a:t>Modernizing the toolset and research collection utilized for studies and scientist</a:t>
            </a:r>
            <a:endParaRPr lang="en-US" sz="1800" dirty="0"/>
          </a:p>
        </p:txBody>
      </p:sp>
      <p:pic>
        <p:nvPicPr>
          <p:cNvPr id="4" name="Picture 3" descr="Technology demonstration being held in the library. Several people are seated looking at a monitor scree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6200" y="2495550"/>
            <a:ext cx="3620868" cy="2036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8760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9932273E48B314D82EEECA1545B957D" ma:contentTypeVersion="0" ma:contentTypeDescription="Create a new document." ma:contentTypeScope="" ma:versionID="9d18d4556c90fd2b7d92e01ccca17f16">
  <xsd:schema xmlns:xsd="http://www.w3.org/2001/XMLSchema" xmlns:xs="http://www.w3.org/2001/XMLSchema" xmlns:p="http://schemas.microsoft.com/office/2006/metadata/properties" xmlns:ns2="d19a7fb3-41d0-4647-92c2-89f09e0d5e00" targetNamespace="http://schemas.microsoft.com/office/2006/metadata/properties" ma:root="true" ma:fieldsID="17263907bbe232e08fcf0f45ac004731" ns2:_="">
    <xsd:import namespace="d19a7fb3-41d0-4647-92c2-89f09e0d5e00"/>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9a7fb3-41d0-4647-92c2-89f09e0d5e00"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9a7fb3-41d0-4647-92c2-89f09e0d5e00">K6PWC7NZ52FQ-23-570</_dlc_DocId>
    <_dlc_DocIdUrl xmlns="d19a7fb3-41d0-4647-92c2-89f09e0d5e00">
      <Url>http://sharepoint.fda.gov/orgs/DMS/DMSDOCS/_layouts/DocIdRedir.aspx?ID=K6PWC7NZ52FQ-23-570</Url>
      <Description>K6PWC7NZ52FQ-23-570</Description>
    </_dlc_DocIdUrl>
  </documentManagement>
</p:properties>
</file>

<file path=customXml/itemProps1.xml><?xml version="1.0" encoding="utf-8"?>
<ds:datastoreItem xmlns:ds="http://schemas.openxmlformats.org/officeDocument/2006/customXml" ds:itemID="{FDBA2F2A-ABE6-440D-BFAF-DF9A85AD7108}"/>
</file>

<file path=customXml/itemProps2.xml><?xml version="1.0" encoding="utf-8"?>
<ds:datastoreItem xmlns:ds="http://schemas.openxmlformats.org/officeDocument/2006/customXml" ds:itemID="{0FD45996-6394-4297-9586-9D2F69071DA7}"/>
</file>

<file path=customXml/itemProps3.xml><?xml version="1.0" encoding="utf-8"?>
<ds:datastoreItem xmlns:ds="http://schemas.openxmlformats.org/officeDocument/2006/customXml" ds:itemID="{92030DDE-218D-4143-86BC-020E2CAE85FE}"/>
</file>

<file path=customXml/itemProps4.xml><?xml version="1.0" encoding="utf-8"?>
<ds:datastoreItem xmlns:ds="http://schemas.openxmlformats.org/officeDocument/2006/customXml" ds:itemID="{2BDE3AC0-2F8B-4795-BEB8-780E48CA012D}"/>
</file>

<file path=docProps/app.xml><?xml version="1.0" encoding="utf-8"?>
<Properties xmlns="http://schemas.openxmlformats.org/officeDocument/2006/extended-properties" xmlns:vt="http://schemas.openxmlformats.org/officeDocument/2006/docPropsVTypes">
  <Template>Wood Type</Template>
  <TotalTime>13763</TotalTime>
  <Words>353</Words>
  <Application>Microsoft Office PowerPoint</Application>
  <PresentationFormat>On-screen Show (16:9)</PresentationFormat>
  <Paragraphs>50</Paragraphs>
  <Slides>21</Slides>
  <Notes>3</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Wood Type</vt:lpstr>
      <vt:lpstr>PowerPoint Presentation</vt:lpstr>
      <vt:lpstr>For innovation to be successful, it needs to be more than just a buzz word.</vt:lpstr>
      <vt:lpstr>Why Innovation?</vt:lpstr>
      <vt:lpstr>WHY innovation?</vt:lpstr>
      <vt:lpstr>Why Innovation?</vt:lpstr>
      <vt:lpstr>Why Innovation?</vt:lpstr>
      <vt:lpstr>Knowledge Management</vt:lpstr>
      <vt:lpstr>PowerPoint Presentation</vt:lpstr>
      <vt:lpstr>Knowledge Management</vt:lpstr>
      <vt:lpstr>Knowledge management</vt:lpstr>
      <vt:lpstr>Research Computing</vt:lpstr>
      <vt:lpstr>Research Computing</vt:lpstr>
      <vt:lpstr>Research Computing</vt:lpstr>
      <vt:lpstr>High Performance Computing</vt:lpstr>
      <vt:lpstr>Big Data</vt:lpstr>
      <vt:lpstr>PowerPoint Presentation</vt:lpstr>
      <vt:lpstr>Technology Innovation</vt:lpstr>
      <vt:lpstr>Virtual/Augmented realitY</vt:lpstr>
      <vt:lpstr>PowerPoint Presentation</vt:lpstr>
      <vt:lpstr>Analytics/Master Data Management</vt:lpstr>
      <vt:lpstr>Innovation without limitation.  Explore the possible</vt:lpstr>
    </vt:vector>
  </TitlesOfParts>
  <Company>US FDA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NCTR</dc:creator>
  <cp:lastModifiedBy>Chafin, Heather A</cp:lastModifiedBy>
  <cp:revision>441</cp:revision>
  <cp:lastPrinted>2013-06-18T15:33:48Z</cp:lastPrinted>
  <dcterms:created xsi:type="dcterms:W3CDTF">2012-09-06T19:53:40Z</dcterms:created>
  <dcterms:modified xsi:type="dcterms:W3CDTF">2017-05-15T21:00:48Z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777a4949-fcdf-487b-a11a-591bdb54bb55</vt:lpwstr>
  </property>
  <property fmtid="{D5CDD505-2E9C-101B-9397-08002B2CF9AE}" pid="3" name="ContentTypeId">
    <vt:lpwstr>0x010100D9932273E48B314D82EEECA1545B957D</vt:lpwstr>
  </property>
</Properties>
</file>